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0" r:id="rId2"/>
    <p:sldId id="299" r:id="rId3"/>
    <p:sldId id="309" r:id="rId4"/>
    <p:sldId id="314" r:id="rId5"/>
    <p:sldId id="312" r:id="rId6"/>
    <p:sldId id="327" r:id="rId7"/>
    <p:sldId id="335" r:id="rId8"/>
    <p:sldId id="357" r:id="rId9"/>
    <p:sldId id="337" r:id="rId10"/>
    <p:sldId id="338" r:id="rId11"/>
    <p:sldId id="339" r:id="rId12"/>
    <p:sldId id="328" r:id="rId13"/>
    <p:sldId id="356" r:id="rId14"/>
    <p:sldId id="257" r:id="rId15"/>
    <p:sldId id="340" r:id="rId16"/>
    <p:sldId id="261" r:id="rId17"/>
    <p:sldId id="262" r:id="rId18"/>
    <p:sldId id="355" r:id="rId19"/>
    <p:sldId id="351" r:id="rId20"/>
    <p:sldId id="330" r:id="rId21"/>
    <p:sldId id="354" r:id="rId22"/>
    <p:sldId id="353" r:id="rId23"/>
    <p:sldId id="343" r:id="rId24"/>
    <p:sldId id="332" r:id="rId25"/>
    <p:sldId id="348" r:id="rId26"/>
    <p:sldId id="345" r:id="rId27"/>
    <p:sldId id="346" r:id="rId28"/>
    <p:sldId id="344" r:id="rId29"/>
    <p:sldId id="34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shuo128@126.com" initials="w" lastIdx="1" clrIdx="0">
    <p:extLst>
      <p:ext uri="{19B8F6BF-5375-455C-9EA6-DF929625EA0E}">
        <p15:presenceInfo xmlns:p15="http://schemas.microsoft.com/office/powerpoint/2012/main" userId="342f1e38fb654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58" autoAdjust="0"/>
  </p:normalViewPr>
  <p:slideViewPr>
    <p:cSldViewPr snapToGrid="0">
      <p:cViewPr varScale="1">
        <p:scale>
          <a:sx n="95" d="100"/>
          <a:sy n="95" d="100"/>
        </p:scale>
        <p:origin x="11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914B-E577-4BB0-A661-84D6C5176254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0C9C4-A4E3-49F4-A625-BD53D687B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7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21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265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259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264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813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062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364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75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981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38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91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541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65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56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36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3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21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01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57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37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661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447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94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0C9C4-A4E3-49F4-A625-BD53D687BC1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8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B0CF-DC92-4368-BACA-7D11BF58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29524-766F-4D72-916D-66BF28CFF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A9D40-1DFD-4587-844A-4F18DED1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B2AB8-BF8F-4357-946F-81E6CB2C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CA210-86D6-48A8-86D2-05DF5F3A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573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C238-BEED-4C31-9A15-25399FAD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6E09E-74DC-4AD0-8839-761524F69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4B34-EB45-44FA-BD03-340674E7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C3014-53E4-4140-9C46-F0BE474F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DDC78-4D6B-49F7-A4F8-AC080161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08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1B4428-8D74-4915-8A6D-E4BDE6949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6EB59-DC27-450B-9283-8C073BE2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B5BF-D947-48D2-86C8-9C6BE88B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67C87-08E4-494E-AE06-94A19DDC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CA731-F200-4E34-A711-8D2A0C37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92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5636-6225-47A2-8B93-3A779220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A779-3DEA-4CD6-81F5-08C6C4A0A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ABBB4-BC63-4DC7-8464-53D91573B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1E-8238-4BBD-92CF-D898842E6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72447-1E52-4F8B-9CC9-869345A4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61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8708-22FF-4165-9645-4EA069CC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9AA8C-E87B-438C-8CD1-6D240E229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53679-88E5-4030-8617-10201E7F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DB8AF-2120-4962-91AE-47FF7CEBB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F6415-2341-482F-BD78-3ED66C18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57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98B6-8E8E-4941-841B-6F1DB935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77626-CBD4-480D-AF33-792DDB865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55B92-225C-476C-BC85-2C35B013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C8DB2-8B2F-40D4-B9BA-C6CB7E7E2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A295-E839-4DA9-B19F-4EBF613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635B3-25D2-47E2-A490-95C406EF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351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8799-D505-4310-A2A0-554EE0EC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023C7-DF48-4DE6-808D-A87F8FAE0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29EBE-A465-42D8-8057-89B6192FA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B04CB-F357-4B0C-9D1B-D20EF71C7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A442B-6951-4C31-A462-28D2E0B65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894578-8034-4DD8-BD5B-46CF4433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D152CF-1DCF-45B7-BBBD-EAAB801C2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A06E67-4F22-4560-9006-90078F41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3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C0C5-CC6A-45AD-B806-2B3E2B9B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611F0-AB24-4CAF-99FE-6D467A6E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22617-AAF7-4D17-B01E-79046CD8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8E10C-04DD-413B-8F6A-CD1A606B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C5296-E34F-4F2F-9D81-97A8A624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4CCBE-433B-457A-A8E8-6496CDAB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07D4-C06B-40E8-8F42-E54D006B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089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1E35-30AC-4D0E-8FA5-736851D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99400-4228-4EAE-8C30-DFA6D029C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769D0-CAD7-4CCE-AEC2-7AA9E65A7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46E66-6D63-4BF5-A51B-BBAB7D25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D643C-C2F2-4C6B-A64F-C6A910FE5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EC859-8F85-48C1-9C51-2B5B899B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1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8200-30E6-4D20-91E2-CCCA37A2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9EB0D0-E1AF-418C-BD00-4ACFDC3B9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26127-36DF-4067-9D29-2D9CD1159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425BF-750A-4E01-B262-8B8FFF72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D9B1A-63E8-4BF9-8463-7EF0AD94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36B66-82BF-4086-B382-95F51BFF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73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B895A-EF2D-4C76-A0F6-C9A0AD37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548C1-05DE-431B-AE17-956ABF1B9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4763E-CE42-47AD-A4EB-AEAC2DB63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2FAF1-8371-4B1A-84BC-E190CC21EE2B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3C131-AF2A-43F4-AE90-4969326D3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4BDE5-2958-40A8-97A2-F0BCFE14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45158-D3B8-44A0-842A-A21424CA4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08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mic.e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BFDB-74A7-47EA-9626-DC5CC7C19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Automatic Flat Coloring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623F8-A46F-4DF6-8E86-A52D29C28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000" dirty="0" err="1"/>
              <a:t>Shuo</a:t>
            </a:r>
            <a:r>
              <a:rPr lang="en-US" altLang="zh-CN" sz="2000" dirty="0"/>
              <a:t> Wen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192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76DD8-BC14-49A7-9975-DF1E1F164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94" y="1378584"/>
            <a:ext cx="7612012" cy="2868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2DB656-7758-4443-A5D7-7B4C18F96E4E}"/>
              </a:ext>
            </a:extLst>
          </p:cNvPr>
          <p:cNvSpPr txBox="1"/>
          <p:nvPr/>
        </p:nvSpPr>
        <p:spPr>
          <a:xfrm>
            <a:off x="599979" y="363297"/>
            <a:ext cx="71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Tracking Emerges by Colorizing Videos</a:t>
            </a:r>
            <a:endParaRPr lang="zh-CN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36A80-2620-4C4D-AF2D-1A1557F6C083}"/>
              </a:ext>
            </a:extLst>
          </p:cNvPr>
          <p:cNvSpPr txBox="1"/>
          <p:nvPr/>
        </p:nvSpPr>
        <p:spPr>
          <a:xfrm>
            <a:off x="2289994" y="5248583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Recognition</a:t>
            </a:r>
            <a:endParaRPr lang="zh-CN" alt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4250EC-14EC-465B-A538-BCFE2FAC45C9}"/>
              </a:ext>
            </a:extLst>
          </p:cNvPr>
          <p:cNvSpPr/>
          <p:nvPr/>
        </p:nvSpPr>
        <p:spPr>
          <a:xfrm>
            <a:off x="4612640" y="1493519"/>
            <a:ext cx="1727200" cy="2868283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4D10A2-2979-48A8-8022-D6788594E11E}"/>
              </a:ext>
            </a:extLst>
          </p:cNvPr>
          <p:cNvSpPr/>
          <p:nvPr/>
        </p:nvSpPr>
        <p:spPr>
          <a:xfrm>
            <a:off x="2286271" y="5231765"/>
            <a:ext cx="1727200" cy="548806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66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76DD8-BC14-49A7-9975-DF1E1F16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94" y="1378584"/>
            <a:ext cx="7612012" cy="2868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2DB656-7758-4443-A5D7-7B4C18F96E4E}"/>
              </a:ext>
            </a:extLst>
          </p:cNvPr>
          <p:cNvSpPr txBox="1"/>
          <p:nvPr/>
        </p:nvSpPr>
        <p:spPr>
          <a:xfrm>
            <a:off x="599979" y="363297"/>
            <a:ext cx="71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Tracking Emerges by Colorizing Videos</a:t>
            </a:r>
            <a:endParaRPr lang="zh-CN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36A80-2620-4C4D-AF2D-1A1557F6C083}"/>
              </a:ext>
            </a:extLst>
          </p:cNvPr>
          <p:cNvSpPr txBox="1"/>
          <p:nvPr/>
        </p:nvSpPr>
        <p:spPr>
          <a:xfrm>
            <a:off x="2289994" y="5248583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Recognition</a:t>
            </a:r>
            <a:endParaRPr lang="zh-CN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8EC1-67D7-48E3-9D07-FFD155484C21}"/>
              </a:ext>
            </a:extLst>
          </p:cNvPr>
          <p:cNvSpPr txBox="1"/>
          <p:nvPr/>
        </p:nvSpPr>
        <p:spPr>
          <a:xfrm>
            <a:off x="5297353" y="5248583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Matching</a:t>
            </a:r>
            <a:endParaRPr lang="zh-CN" alt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730DD5-6AEE-427E-B4DC-6E372C53F7FB}"/>
              </a:ext>
            </a:extLst>
          </p:cNvPr>
          <p:cNvCxnSpPr/>
          <p:nvPr/>
        </p:nvCxnSpPr>
        <p:spPr>
          <a:xfrm>
            <a:off x="4297680" y="547941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A4250EC-14EC-465B-A538-BCFE2FAC45C9}"/>
              </a:ext>
            </a:extLst>
          </p:cNvPr>
          <p:cNvSpPr/>
          <p:nvPr/>
        </p:nvSpPr>
        <p:spPr>
          <a:xfrm>
            <a:off x="4612640" y="1493519"/>
            <a:ext cx="1727200" cy="2868283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4D10A2-2979-48A8-8022-D6788594E11E}"/>
              </a:ext>
            </a:extLst>
          </p:cNvPr>
          <p:cNvSpPr/>
          <p:nvPr/>
        </p:nvSpPr>
        <p:spPr>
          <a:xfrm>
            <a:off x="2286271" y="5231765"/>
            <a:ext cx="1727200" cy="548806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C22838-02E8-430C-ACCD-A39DBDB3EAED}"/>
              </a:ext>
            </a:extLst>
          </p:cNvPr>
          <p:cNvSpPr/>
          <p:nvPr/>
        </p:nvSpPr>
        <p:spPr>
          <a:xfrm>
            <a:off x="6339840" y="1487180"/>
            <a:ext cx="1300480" cy="2868283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58CD6A-ED39-4B2A-B90A-0BA20D16BDD1}"/>
              </a:ext>
            </a:extLst>
          </p:cNvPr>
          <p:cNvSpPr/>
          <p:nvPr/>
        </p:nvSpPr>
        <p:spPr>
          <a:xfrm>
            <a:off x="5297353" y="5231766"/>
            <a:ext cx="1387927" cy="548806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76DD8-BC14-49A7-9975-DF1E1F164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94" y="1378584"/>
            <a:ext cx="7612012" cy="2868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2DB656-7758-4443-A5D7-7B4C18F96E4E}"/>
              </a:ext>
            </a:extLst>
          </p:cNvPr>
          <p:cNvSpPr txBox="1"/>
          <p:nvPr/>
        </p:nvSpPr>
        <p:spPr>
          <a:xfrm>
            <a:off x="599979" y="363297"/>
            <a:ext cx="71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Tracking Emerges by Colorizing Videos</a:t>
            </a:r>
            <a:endParaRPr lang="zh-CN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36A80-2620-4C4D-AF2D-1A1557F6C083}"/>
              </a:ext>
            </a:extLst>
          </p:cNvPr>
          <p:cNvSpPr txBox="1"/>
          <p:nvPr/>
        </p:nvSpPr>
        <p:spPr>
          <a:xfrm>
            <a:off x="2289994" y="5248583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Recognition</a:t>
            </a:r>
            <a:endParaRPr lang="zh-CN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8EC1-67D7-48E3-9D07-FFD155484C21}"/>
              </a:ext>
            </a:extLst>
          </p:cNvPr>
          <p:cNvSpPr txBox="1"/>
          <p:nvPr/>
        </p:nvSpPr>
        <p:spPr>
          <a:xfrm>
            <a:off x="5297353" y="5248583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Matching</a:t>
            </a:r>
            <a:endParaRPr lang="zh-CN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F62E2-8CF6-4791-958E-C8394BC98C3A}"/>
              </a:ext>
            </a:extLst>
          </p:cNvPr>
          <p:cNvSpPr txBox="1"/>
          <p:nvPr/>
        </p:nvSpPr>
        <p:spPr>
          <a:xfrm>
            <a:off x="8178530" y="5262245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Colorization </a:t>
            </a:r>
            <a:endParaRPr lang="zh-CN" alt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730DD5-6AEE-427E-B4DC-6E372C53F7FB}"/>
              </a:ext>
            </a:extLst>
          </p:cNvPr>
          <p:cNvCxnSpPr/>
          <p:nvPr/>
        </p:nvCxnSpPr>
        <p:spPr>
          <a:xfrm>
            <a:off x="4297680" y="547941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E5F4A3-2532-44CF-B223-614EB4A00066}"/>
              </a:ext>
            </a:extLst>
          </p:cNvPr>
          <p:cNvCxnSpPr/>
          <p:nvPr/>
        </p:nvCxnSpPr>
        <p:spPr>
          <a:xfrm>
            <a:off x="7101840" y="5493078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A4250EC-14EC-465B-A538-BCFE2FAC45C9}"/>
              </a:ext>
            </a:extLst>
          </p:cNvPr>
          <p:cNvSpPr/>
          <p:nvPr/>
        </p:nvSpPr>
        <p:spPr>
          <a:xfrm>
            <a:off x="4612640" y="1493519"/>
            <a:ext cx="1727200" cy="2868283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4D10A2-2979-48A8-8022-D6788594E11E}"/>
              </a:ext>
            </a:extLst>
          </p:cNvPr>
          <p:cNvSpPr/>
          <p:nvPr/>
        </p:nvSpPr>
        <p:spPr>
          <a:xfrm>
            <a:off x="2286271" y="5231765"/>
            <a:ext cx="1727200" cy="548806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C22838-02E8-430C-ACCD-A39DBDB3EAED}"/>
              </a:ext>
            </a:extLst>
          </p:cNvPr>
          <p:cNvSpPr/>
          <p:nvPr/>
        </p:nvSpPr>
        <p:spPr>
          <a:xfrm>
            <a:off x="6339840" y="1487180"/>
            <a:ext cx="1300480" cy="2868283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58CD6A-ED39-4B2A-B90A-0BA20D16BDD1}"/>
              </a:ext>
            </a:extLst>
          </p:cNvPr>
          <p:cNvSpPr/>
          <p:nvPr/>
        </p:nvSpPr>
        <p:spPr>
          <a:xfrm>
            <a:off x="5297353" y="5231766"/>
            <a:ext cx="1387927" cy="548806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F31507-B708-4F17-A066-FA0B4501938B}"/>
              </a:ext>
            </a:extLst>
          </p:cNvPr>
          <p:cNvSpPr/>
          <p:nvPr/>
        </p:nvSpPr>
        <p:spPr>
          <a:xfrm>
            <a:off x="7640320" y="1487180"/>
            <a:ext cx="2261686" cy="2868283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F7E357-34F7-4FCC-9A3B-AC0E4AC632A9}"/>
              </a:ext>
            </a:extLst>
          </p:cNvPr>
          <p:cNvSpPr/>
          <p:nvPr/>
        </p:nvSpPr>
        <p:spPr>
          <a:xfrm>
            <a:off x="8056880" y="5231766"/>
            <a:ext cx="1960880" cy="548806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829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76DD8-BC14-49A7-9975-DF1E1F164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94" y="1378584"/>
            <a:ext cx="7612012" cy="2868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2DB656-7758-4443-A5D7-7B4C18F96E4E}"/>
              </a:ext>
            </a:extLst>
          </p:cNvPr>
          <p:cNvSpPr txBox="1"/>
          <p:nvPr/>
        </p:nvSpPr>
        <p:spPr>
          <a:xfrm>
            <a:off x="599979" y="363297"/>
            <a:ext cx="71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Tracking Emerges by Colorizing Videos</a:t>
            </a:r>
            <a:endParaRPr lang="zh-CN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36A80-2620-4C4D-AF2D-1A1557F6C083}"/>
              </a:ext>
            </a:extLst>
          </p:cNvPr>
          <p:cNvSpPr txBox="1"/>
          <p:nvPr/>
        </p:nvSpPr>
        <p:spPr>
          <a:xfrm>
            <a:off x="2289994" y="5248583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Recognition</a:t>
            </a:r>
            <a:endParaRPr lang="zh-CN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8EC1-67D7-48E3-9D07-FFD155484C21}"/>
              </a:ext>
            </a:extLst>
          </p:cNvPr>
          <p:cNvSpPr txBox="1"/>
          <p:nvPr/>
        </p:nvSpPr>
        <p:spPr>
          <a:xfrm>
            <a:off x="5297353" y="5248583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Matching</a:t>
            </a:r>
            <a:endParaRPr lang="zh-CN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F62E2-8CF6-4791-958E-C8394BC98C3A}"/>
              </a:ext>
            </a:extLst>
          </p:cNvPr>
          <p:cNvSpPr txBox="1"/>
          <p:nvPr/>
        </p:nvSpPr>
        <p:spPr>
          <a:xfrm>
            <a:off x="8178530" y="5262245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Colorization </a:t>
            </a:r>
            <a:endParaRPr lang="zh-CN" alt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730DD5-6AEE-427E-B4DC-6E372C53F7FB}"/>
              </a:ext>
            </a:extLst>
          </p:cNvPr>
          <p:cNvCxnSpPr/>
          <p:nvPr/>
        </p:nvCxnSpPr>
        <p:spPr>
          <a:xfrm>
            <a:off x="4297680" y="547941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E5F4A3-2532-44CF-B223-614EB4A00066}"/>
              </a:ext>
            </a:extLst>
          </p:cNvPr>
          <p:cNvCxnSpPr/>
          <p:nvPr/>
        </p:nvCxnSpPr>
        <p:spPr>
          <a:xfrm>
            <a:off x="7101840" y="5493078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A4250EC-14EC-465B-A538-BCFE2FAC45C9}"/>
              </a:ext>
            </a:extLst>
          </p:cNvPr>
          <p:cNvSpPr/>
          <p:nvPr/>
        </p:nvSpPr>
        <p:spPr>
          <a:xfrm>
            <a:off x="4612640" y="1493519"/>
            <a:ext cx="1727200" cy="2868283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4D10A2-2979-48A8-8022-D6788594E11E}"/>
              </a:ext>
            </a:extLst>
          </p:cNvPr>
          <p:cNvSpPr/>
          <p:nvPr/>
        </p:nvSpPr>
        <p:spPr>
          <a:xfrm>
            <a:off x="2286271" y="5231765"/>
            <a:ext cx="1727200" cy="548806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C22838-02E8-430C-ACCD-A39DBDB3EAED}"/>
              </a:ext>
            </a:extLst>
          </p:cNvPr>
          <p:cNvSpPr/>
          <p:nvPr/>
        </p:nvSpPr>
        <p:spPr>
          <a:xfrm>
            <a:off x="6339840" y="1487180"/>
            <a:ext cx="1300480" cy="2868283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58CD6A-ED39-4B2A-B90A-0BA20D16BDD1}"/>
              </a:ext>
            </a:extLst>
          </p:cNvPr>
          <p:cNvSpPr/>
          <p:nvPr/>
        </p:nvSpPr>
        <p:spPr>
          <a:xfrm>
            <a:off x="5297353" y="5231766"/>
            <a:ext cx="1387927" cy="548806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F31507-B708-4F17-A066-FA0B4501938B}"/>
              </a:ext>
            </a:extLst>
          </p:cNvPr>
          <p:cNvSpPr/>
          <p:nvPr/>
        </p:nvSpPr>
        <p:spPr>
          <a:xfrm>
            <a:off x="7640320" y="1487180"/>
            <a:ext cx="2261686" cy="2868283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F7E357-34F7-4FCC-9A3B-AC0E4AC632A9}"/>
              </a:ext>
            </a:extLst>
          </p:cNvPr>
          <p:cNvSpPr/>
          <p:nvPr/>
        </p:nvSpPr>
        <p:spPr>
          <a:xfrm>
            <a:off x="8056880" y="5231766"/>
            <a:ext cx="1960880" cy="548806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525139-67F2-4D9E-9217-8B0669F7CBDC}"/>
              </a:ext>
            </a:extLst>
          </p:cNvPr>
          <p:cNvSpPr txBox="1"/>
          <p:nvPr/>
        </p:nvSpPr>
        <p:spPr>
          <a:xfrm>
            <a:off x="8729714" y="6104486"/>
            <a:ext cx="327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/>
              <a:t>Two main Differences!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1371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DFA41FC-C3AE-491A-AF71-219076C8A3AF}"/>
              </a:ext>
            </a:extLst>
          </p:cNvPr>
          <p:cNvGrpSpPr/>
          <p:nvPr/>
        </p:nvGrpSpPr>
        <p:grpSpPr>
          <a:xfrm>
            <a:off x="1194357" y="1419125"/>
            <a:ext cx="9218630" cy="3189470"/>
            <a:chOff x="1196922" y="1668094"/>
            <a:chExt cx="9218630" cy="31894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F239001-FB5F-42B8-8C2D-267C06583635}"/>
                </a:ext>
              </a:extLst>
            </p:cNvPr>
            <p:cNvGrpSpPr/>
            <p:nvPr/>
          </p:nvGrpSpPr>
          <p:grpSpPr>
            <a:xfrm>
              <a:off x="1196922" y="1668094"/>
              <a:ext cx="4781594" cy="2661755"/>
              <a:chOff x="476044" y="1608906"/>
              <a:chExt cx="4781594" cy="266175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5EF759D-AF04-44AE-AB94-DB6E3C79AEE4}"/>
                  </a:ext>
                </a:extLst>
              </p:cNvPr>
              <p:cNvGrpSpPr/>
              <p:nvPr/>
            </p:nvGrpSpPr>
            <p:grpSpPr>
              <a:xfrm>
                <a:off x="2592149" y="3269412"/>
                <a:ext cx="2665489" cy="1001245"/>
                <a:chOff x="4748396" y="3287199"/>
                <a:chExt cx="2665489" cy="1001245"/>
              </a:xfrm>
            </p:grpSpPr>
            <p:sp>
              <p:nvSpPr>
                <p:cNvPr id="16" name="Parallelogram 15">
                  <a:extLst>
                    <a:ext uri="{FF2B5EF4-FFF2-40B4-BE49-F238E27FC236}">
                      <a16:creationId xmlns:a16="http://schemas.microsoft.com/office/drawing/2014/main" id="{CED02616-9965-44E5-8D3A-4A30D6F3955F}"/>
                    </a:ext>
                  </a:extLst>
                </p:cNvPr>
                <p:cNvSpPr/>
                <p:nvPr/>
              </p:nvSpPr>
              <p:spPr>
                <a:xfrm rot="19676346">
                  <a:off x="4748396" y="3287206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Parallelogram 16">
                  <a:extLst>
                    <a:ext uri="{FF2B5EF4-FFF2-40B4-BE49-F238E27FC236}">
                      <a16:creationId xmlns:a16="http://schemas.microsoft.com/office/drawing/2014/main" id="{3C46AEAD-A9CE-4B49-8FE3-D30E64DEA452}"/>
                    </a:ext>
                  </a:extLst>
                </p:cNvPr>
                <p:cNvSpPr/>
                <p:nvPr/>
              </p:nvSpPr>
              <p:spPr>
                <a:xfrm rot="19676346">
                  <a:off x="5264781" y="3287205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Parallelogram 17">
                  <a:extLst>
                    <a:ext uri="{FF2B5EF4-FFF2-40B4-BE49-F238E27FC236}">
                      <a16:creationId xmlns:a16="http://schemas.microsoft.com/office/drawing/2014/main" id="{10353EAF-79C8-400B-853F-720472395343}"/>
                    </a:ext>
                  </a:extLst>
                </p:cNvPr>
                <p:cNvSpPr/>
                <p:nvPr/>
              </p:nvSpPr>
              <p:spPr>
                <a:xfrm rot="19676346">
                  <a:off x="5781166" y="3287203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Parallelogram 18">
                  <a:extLst>
                    <a:ext uri="{FF2B5EF4-FFF2-40B4-BE49-F238E27FC236}">
                      <a16:creationId xmlns:a16="http://schemas.microsoft.com/office/drawing/2014/main" id="{A1E31A92-5BD7-4C07-B560-DEB3FE37AD00}"/>
                    </a:ext>
                  </a:extLst>
                </p:cNvPr>
                <p:cNvSpPr/>
                <p:nvPr/>
              </p:nvSpPr>
              <p:spPr>
                <a:xfrm rot="19676346">
                  <a:off x="6297551" y="3287199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B879D6C-1FE2-4E38-B603-73BFEC9A7DBD}"/>
                  </a:ext>
                </a:extLst>
              </p:cNvPr>
              <p:cNvGrpSpPr/>
              <p:nvPr/>
            </p:nvGrpSpPr>
            <p:grpSpPr>
              <a:xfrm>
                <a:off x="476044" y="3269416"/>
                <a:ext cx="2665489" cy="1001245"/>
                <a:chOff x="4748396" y="3287199"/>
                <a:chExt cx="2665489" cy="1001245"/>
              </a:xfrm>
            </p:grpSpPr>
            <p:sp>
              <p:nvSpPr>
                <p:cNvPr id="21" name="Parallelogram 20">
                  <a:extLst>
                    <a:ext uri="{FF2B5EF4-FFF2-40B4-BE49-F238E27FC236}">
                      <a16:creationId xmlns:a16="http://schemas.microsoft.com/office/drawing/2014/main" id="{3C6BA493-F275-426F-B260-D34DED3B366F}"/>
                    </a:ext>
                  </a:extLst>
                </p:cNvPr>
                <p:cNvSpPr/>
                <p:nvPr/>
              </p:nvSpPr>
              <p:spPr>
                <a:xfrm rot="19676346">
                  <a:off x="4748396" y="3287206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Parallelogram 21">
                  <a:extLst>
                    <a:ext uri="{FF2B5EF4-FFF2-40B4-BE49-F238E27FC236}">
                      <a16:creationId xmlns:a16="http://schemas.microsoft.com/office/drawing/2014/main" id="{3EDF8678-0497-4B75-B92D-001270F3F6E0}"/>
                    </a:ext>
                  </a:extLst>
                </p:cNvPr>
                <p:cNvSpPr/>
                <p:nvPr/>
              </p:nvSpPr>
              <p:spPr>
                <a:xfrm rot="19676346">
                  <a:off x="5264781" y="3287205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Parallelogram 22">
                  <a:extLst>
                    <a:ext uri="{FF2B5EF4-FFF2-40B4-BE49-F238E27FC236}">
                      <a16:creationId xmlns:a16="http://schemas.microsoft.com/office/drawing/2014/main" id="{88341310-607C-4025-93B1-50B62AF64DE4}"/>
                    </a:ext>
                  </a:extLst>
                </p:cNvPr>
                <p:cNvSpPr/>
                <p:nvPr/>
              </p:nvSpPr>
              <p:spPr>
                <a:xfrm rot="19676346">
                  <a:off x="5781166" y="3287203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Parallelogram 23">
                  <a:extLst>
                    <a:ext uri="{FF2B5EF4-FFF2-40B4-BE49-F238E27FC236}">
                      <a16:creationId xmlns:a16="http://schemas.microsoft.com/office/drawing/2014/main" id="{68473065-DF33-4700-B0B2-96E4FC994A07}"/>
                    </a:ext>
                  </a:extLst>
                </p:cNvPr>
                <p:cNvSpPr/>
                <p:nvPr/>
              </p:nvSpPr>
              <p:spPr>
                <a:xfrm rot="19676346">
                  <a:off x="6297551" y="3287199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955CE63-C4CF-45DD-93F2-12976C9894F4}"/>
                  </a:ext>
                </a:extLst>
              </p:cNvPr>
              <p:cNvCxnSpPr/>
              <p:nvPr/>
            </p:nvCxnSpPr>
            <p:spPr>
              <a:xfrm>
                <a:off x="2681056" y="2096609"/>
                <a:ext cx="0" cy="8345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F974E64-73A6-4D13-864A-9261B5876182}"/>
                  </a:ext>
                </a:extLst>
              </p:cNvPr>
              <p:cNvSpPr txBox="1"/>
              <p:nvPr/>
            </p:nvSpPr>
            <p:spPr>
              <a:xfrm>
                <a:off x="1793515" y="1608906"/>
                <a:ext cx="1873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Reference frame</a:t>
                </a:r>
                <a:endParaRPr lang="zh-CN" alt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806070A-E0FB-4FE2-935E-E7DB70F11035}"/>
                </a:ext>
              </a:extLst>
            </p:cNvPr>
            <p:cNvGrpSpPr/>
            <p:nvPr/>
          </p:nvGrpSpPr>
          <p:grpSpPr>
            <a:xfrm>
              <a:off x="5642741" y="1689018"/>
              <a:ext cx="4772811" cy="2602559"/>
              <a:chOff x="6180017" y="1668094"/>
              <a:chExt cx="4772811" cy="260255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5DDF28D-DB3E-4580-818F-C675383DE9D1}"/>
                  </a:ext>
                </a:extLst>
              </p:cNvPr>
              <p:cNvGrpSpPr/>
              <p:nvPr/>
            </p:nvGrpSpPr>
            <p:grpSpPr>
              <a:xfrm>
                <a:off x="6180017" y="3269408"/>
                <a:ext cx="2665489" cy="1001245"/>
                <a:chOff x="4748396" y="3287199"/>
                <a:chExt cx="2665489" cy="1001245"/>
              </a:xfrm>
            </p:grpSpPr>
            <p:sp>
              <p:nvSpPr>
                <p:cNvPr id="5" name="Parallelogram 4">
                  <a:extLst>
                    <a:ext uri="{FF2B5EF4-FFF2-40B4-BE49-F238E27FC236}">
                      <a16:creationId xmlns:a16="http://schemas.microsoft.com/office/drawing/2014/main" id="{90AD0E45-6712-454B-9A81-A48468643729}"/>
                    </a:ext>
                  </a:extLst>
                </p:cNvPr>
                <p:cNvSpPr/>
                <p:nvPr/>
              </p:nvSpPr>
              <p:spPr>
                <a:xfrm rot="19676346">
                  <a:off x="4748396" y="3287206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D58193BB-87B5-4450-987E-E16B401DA68D}"/>
                    </a:ext>
                  </a:extLst>
                </p:cNvPr>
                <p:cNvSpPr/>
                <p:nvPr/>
              </p:nvSpPr>
              <p:spPr>
                <a:xfrm rot="19676346">
                  <a:off x="5264781" y="3287205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Parallelogram 6">
                  <a:extLst>
                    <a:ext uri="{FF2B5EF4-FFF2-40B4-BE49-F238E27FC236}">
                      <a16:creationId xmlns:a16="http://schemas.microsoft.com/office/drawing/2014/main" id="{71AA8109-EC06-4E66-A7CC-B3A3FC6DC701}"/>
                    </a:ext>
                  </a:extLst>
                </p:cNvPr>
                <p:cNvSpPr/>
                <p:nvPr/>
              </p:nvSpPr>
              <p:spPr>
                <a:xfrm rot="19676346">
                  <a:off x="5781166" y="3287203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A8CA13FA-9DA0-4C58-AB82-5E085A965887}"/>
                    </a:ext>
                  </a:extLst>
                </p:cNvPr>
                <p:cNvSpPr/>
                <p:nvPr/>
              </p:nvSpPr>
              <p:spPr>
                <a:xfrm rot="19676346">
                  <a:off x="6297551" y="3287199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69DED96-2BA7-44DA-B347-81E63BE2C64D}"/>
                  </a:ext>
                </a:extLst>
              </p:cNvPr>
              <p:cNvGrpSpPr/>
              <p:nvPr/>
            </p:nvGrpSpPr>
            <p:grpSpPr>
              <a:xfrm>
                <a:off x="8287339" y="3269404"/>
                <a:ext cx="2665489" cy="1001245"/>
                <a:chOff x="4748396" y="3287199"/>
                <a:chExt cx="2665489" cy="1001245"/>
              </a:xfrm>
            </p:grpSpPr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A9E586E8-4C02-4CC1-BD65-DE734B912B1D}"/>
                    </a:ext>
                  </a:extLst>
                </p:cNvPr>
                <p:cNvSpPr/>
                <p:nvPr/>
              </p:nvSpPr>
              <p:spPr>
                <a:xfrm rot="19676346">
                  <a:off x="4748396" y="3287206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Parallelogram 11">
                  <a:extLst>
                    <a:ext uri="{FF2B5EF4-FFF2-40B4-BE49-F238E27FC236}">
                      <a16:creationId xmlns:a16="http://schemas.microsoft.com/office/drawing/2014/main" id="{E868220B-0931-457D-972D-53D26877787C}"/>
                    </a:ext>
                  </a:extLst>
                </p:cNvPr>
                <p:cNvSpPr/>
                <p:nvPr/>
              </p:nvSpPr>
              <p:spPr>
                <a:xfrm rot="19676346">
                  <a:off x="5264781" y="3287205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Parallelogram 12">
                  <a:extLst>
                    <a:ext uri="{FF2B5EF4-FFF2-40B4-BE49-F238E27FC236}">
                      <a16:creationId xmlns:a16="http://schemas.microsoft.com/office/drawing/2014/main" id="{02BD43F0-63CC-4A5A-BA83-1554AFA4E8BB}"/>
                    </a:ext>
                  </a:extLst>
                </p:cNvPr>
                <p:cNvSpPr/>
                <p:nvPr/>
              </p:nvSpPr>
              <p:spPr>
                <a:xfrm rot="19676346">
                  <a:off x="5781166" y="3287203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Parallelogram 13">
                  <a:extLst>
                    <a:ext uri="{FF2B5EF4-FFF2-40B4-BE49-F238E27FC236}">
                      <a16:creationId xmlns:a16="http://schemas.microsoft.com/office/drawing/2014/main" id="{C4B2D988-BD1E-4B5E-8883-903F7C404FF7}"/>
                    </a:ext>
                  </a:extLst>
                </p:cNvPr>
                <p:cNvSpPr/>
                <p:nvPr/>
              </p:nvSpPr>
              <p:spPr>
                <a:xfrm rot="19676346">
                  <a:off x="6297551" y="3287199"/>
                  <a:ext cx="1116334" cy="1001238"/>
                </a:xfrm>
                <a:prstGeom prst="parallelogram">
                  <a:avLst>
                    <a:gd name="adj" fmla="val 59996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17DC203-ACA2-4802-AB6F-F90CB652A068}"/>
                  </a:ext>
                </a:extLst>
              </p:cNvPr>
              <p:cNvCxnSpPr/>
              <p:nvPr/>
            </p:nvCxnSpPr>
            <p:spPr>
              <a:xfrm>
                <a:off x="8885455" y="2096608"/>
                <a:ext cx="0" cy="8345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B339D1-BACF-4B60-AF6B-24D9EDED336F}"/>
                  </a:ext>
                </a:extLst>
              </p:cNvPr>
              <p:cNvSpPr txBox="1"/>
              <p:nvPr/>
            </p:nvSpPr>
            <p:spPr>
              <a:xfrm>
                <a:off x="8005090" y="1668094"/>
                <a:ext cx="1873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Reference frame</a:t>
                </a:r>
                <a:endParaRPr lang="zh-CN" alt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63C6C-373D-451E-8AD9-E3070BD7109C}"/>
                </a:ext>
              </a:extLst>
            </p:cNvPr>
            <p:cNvSpPr txBox="1"/>
            <p:nvPr/>
          </p:nvSpPr>
          <p:spPr>
            <a:xfrm>
              <a:off x="5376235" y="3585357"/>
              <a:ext cx="946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r>
                <a:rPr lang="zh-CN" altLang="en-US" dirty="0"/>
                <a:t> </a:t>
              </a:r>
              <a:r>
                <a:rPr lang="en-US" altLang="zh-CN" dirty="0"/>
                <a:t>…</a:t>
              </a:r>
              <a:endParaRPr lang="zh-CN" alt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79FFBEA-06AB-4C39-ADC3-7A62A145D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9821" y="4856085"/>
              <a:ext cx="1232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B61732F-2A3C-4C31-8B07-123EC7F0C62E}"/>
                </a:ext>
              </a:extLst>
            </p:cNvPr>
            <p:cNvCxnSpPr>
              <a:cxnSpLocks/>
            </p:cNvCxnSpPr>
            <p:nvPr/>
          </p:nvCxnSpPr>
          <p:spPr>
            <a:xfrm>
              <a:off x="3401934" y="4856085"/>
              <a:ext cx="1189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BBA44E4-369B-47C2-A640-D42A9E60A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6369" y="4857564"/>
              <a:ext cx="1232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0365C30-D013-4666-B234-334ACE36161A}"/>
                </a:ext>
              </a:extLst>
            </p:cNvPr>
            <p:cNvCxnSpPr>
              <a:cxnSpLocks/>
            </p:cNvCxnSpPr>
            <p:nvPr/>
          </p:nvCxnSpPr>
          <p:spPr>
            <a:xfrm>
              <a:off x="8348179" y="4856085"/>
              <a:ext cx="1189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92A83308-C990-4C8A-A89F-705392557FAB}"/>
                </a:ext>
              </a:extLst>
            </p:cNvPr>
            <p:cNvSpPr/>
            <p:nvPr/>
          </p:nvSpPr>
          <p:spPr>
            <a:xfrm rot="5400000">
              <a:off x="3694909" y="2743536"/>
              <a:ext cx="45719" cy="447805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9C32BE-1BB7-4B29-988A-586F3C62B7B5}"/>
                </a:ext>
              </a:extLst>
            </p:cNvPr>
            <p:cNvSpPr txBox="1"/>
            <p:nvPr/>
          </p:nvSpPr>
          <p:spPr>
            <a:xfrm>
              <a:off x="3529095" y="2564670"/>
              <a:ext cx="2324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Adjacent frames: similar</a:t>
              </a:r>
              <a:endParaRPr lang="zh-CN" altLang="en-US" sz="1400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A2EF70D-EFFB-49E4-9E2A-7A7D7C17772A}"/>
              </a:ext>
            </a:extLst>
          </p:cNvPr>
          <p:cNvSpPr txBox="1"/>
          <p:nvPr/>
        </p:nvSpPr>
        <p:spPr>
          <a:xfrm>
            <a:off x="599979" y="363297"/>
            <a:ext cx="71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Video colorization</a:t>
            </a:r>
            <a:endParaRPr lang="zh-CN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3E511C-1B2A-45FA-B891-F422F779978D}"/>
              </a:ext>
            </a:extLst>
          </p:cNvPr>
          <p:cNvSpPr txBox="1"/>
          <p:nvPr/>
        </p:nvSpPr>
        <p:spPr>
          <a:xfrm>
            <a:off x="2562902" y="4779643"/>
            <a:ext cx="202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propagation</a:t>
            </a:r>
            <a:endParaRPr lang="zh-CN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7C6B59-4AFD-44DC-9669-11C945D5A593}"/>
              </a:ext>
            </a:extLst>
          </p:cNvPr>
          <p:cNvSpPr txBox="1"/>
          <p:nvPr/>
        </p:nvSpPr>
        <p:spPr>
          <a:xfrm>
            <a:off x="7566888" y="4779643"/>
            <a:ext cx="202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propagation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099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2DB656-7758-4443-A5D7-7B4C18F96E4E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Deep Exemplar-based Video Colorization</a:t>
            </a:r>
            <a:endParaRPr lang="zh-CN" altLang="en-US" sz="2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CCEDCF-F612-476B-8EA3-1913D176C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01" y="1101408"/>
            <a:ext cx="10630998" cy="4224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7F5FD-4704-4660-A635-E53BE8CAB974}"/>
              </a:ext>
            </a:extLst>
          </p:cNvPr>
          <p:cNvSpPr txBox="1"/>
          <p:nvPr/>
        </p:nvSpPr>
        <p:spPr>
          <a:xfrm>
            <a:off x="2188394" y="5666264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Recognition</a:t>
            </a:r>
            <a:endParaRPr lang="zh-CN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988CA-F2CE-43DB-9D02-2E139E95A5A2}"/>
              </a:ext>
            </a:extLst>
          </p:cNvPr>
          <p:cNvSpPr txBox="1"/>
          <p:nvPr/>
        </p:nvSpPr>
        <p:spPr>
          <a:xfrm>
            <a:off x="5195753" y="5666264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Matching</a:t>
            </a:r>
            <a:endParaRPr lang="zh-CN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C31A-B812-41CC-8650-9419EF34658B}"/>
              </a:ext>
            </a:extLst>
          </p:cNvPr>
          <p:cNvSpPr txBox="1"/>
          <p:nvPr/>
        </p:nvSpPr>
        <p:spPr>
          <a:xfrm>
            <a:off x="8076930" y="5679926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Colorization </a:t>
            </a:r>
            <a:endParaRPr lang="zh-CN" alt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9A7224-729B-43B6-8AAB-67244E3D5EAE}"/>
              </a:ext>
            </a:extLst>
          </p:cNvPr>
          <p:cNvCxnSpPr/>
          <p:nvPr/>
        </p:nvCxnSpPr>
        <p:spPr>
          <a:xfrm>
            <a:off x="4196080" y="589709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9C883B-CC27-41A8-A77E-9F71CE43FFD6}"/>
              </a:ext>
            </a:extLst>
          </p:cNvPr>
          <p:cNvCxnSpPr/>
          <p:nvPr/>
        </p:nvCxnSpPr>
        <p:spPr>
          <a:xfrm>
            <a:off x="7000240" y="5910759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DEA32A8-78CB-423E-9261-503BB19520BF}"/>
              </a:ext>
            </a:extLst>
          </p:cNvPr>
          <p:cNvSpPr/>
          <p:nvPr/>
        </p:nvSpPr>
        <p:spPr>
          <a:xfrm>
            <a:off x="2184671" y="5649446"/>
            <a:ext cx="1727200" cy="548806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FC248D-C88C-47E8-9B39-4F40957643FB}"/>
              </a:ext>
            </a:extLst>
          </p:cNvPr>
          <p:cNvSpPr/>
          <p:nvPr/>
        </p:nvSpPr>
        <p:spPr>
          <a:xfrm>
            <a:off x="5195753" y="5649447"/>
            <a:ext cx="1387927" cy="548806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1562B3-3668-4037-890A-6DBC4B9CAF80}"/>
              </a:ext>
            </a:extLst>
          </p:cNvPr>
          <p:cNvSpPr/>
          <p:nvPr/>
        </p:nvSpPr>
        <p:spPr>
          <a:xfrm>
            <a:off x="7955280" y="5649447"/>
            <a:ext cx="1960880" cy="548806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9158B-55B1-4AF3-BBFB-2631BB757831}"/>
              </a:ext>
            </a:extLst>
          </p:cNvPr>
          <p:cNvSpPr/>
          <p:nvPr/>
        </p:nvSpPr>
        <p:spPr>
          <a:xfrm>
            <a:off x="2184671" y="1355431"/>
            <a:ext cx="1727200" cy="3897289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768EF7-B456-4813-926E-17E97EA2EC76}"/>
              </a:ext>
            </a:extLst>
          </p:cNvPr>
          <p:cNvSpPr/>
          <p:nvPr/>
        </p:nvSpPr>
        <p:spPr>
          <a:xfrm>
            <a:off x="3911870" y="1347005"/>
            <a:ext cx="3525249" cy="3897289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231C08-2A03-43C5-9ED0-3BA4E22ACF4C}"/>
              </a:ext>
            </a:extLst>
          </p:cNvPr>
          <p:cNvSpPr/>
          <p:nvPr/>
        </p:nvSpPr>
        <p:spPr>
          <a:xfrm>
            <a:off x="7437119" y="1347005"/>
            <a:ext cx="2641601" cy="3897289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747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70ADC92-C37D-4694-8805-AF37C9818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45" y="1311296"/>
            <a:ext cx="2749417" cy="1546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9E3D6A-1235-46CC-8403-CE92DB3BC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4" y="1311295"/>
            <a:ext cx="2749417" cy="15465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E9442B-C443-4148-84CB-836ED698A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4" y="2983810"/>
            <a:ext cx="2749417" cy="1546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F660B2-7E24-4F0C-AA6A-8288F6220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44" y="2983810"/>
            <a:ext cx="2749417" cy="1546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0CCA55-D7B8-4326-A3CB-A8C8F6B15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44" y="4656323"/>
            <a:ext cx="2749417" cy="15465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CDC85B-4EA7-4DE9-9F8B-CF3E4A6AE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4" y="4656324"/>
            <a:ext cx="2749417" cy="15465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98C5A7-9C6C-4763-A08F-41D5F61D1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" y="1311295"/>
            <a:ext cx="2749417" cy="15465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351B09B-5A0B-4E77-BEBE-DD3C6650BC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" y="2983809"/>
            <a:ext cx="2749415" cy="15465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3C7CB6-4151-43D6-8042-6BEC73166B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" y="4656322"/>
            <a:ext cx="2749415" cy="15465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901692-FF8A-404F-973B-D4ADB0DCEE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82" y="4656322"/>
            <a:ext cx="2749415" cy="15465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ECB5DC3-C0CC-4A1F-80BA-1F4B4C3C75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82" y="1311295"/>
            <a:ext cx="2749417" cy="152089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F55ED6-89F3-4C5C-B60E-99FA2F48E2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82" y="2983810"/>
            <a:ext cx="2749415" cy="15465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C01E64B-3F8D-4846-911C-9145597D8B92}"/>
              </a:ext>
            </a:extLst>
          </p:cNvPr>
          <p:cNvSpPr txBox="1"/>
          <p:nvPr/>
        </p:nvSpPr>
        <p:spPr>
          <a:xfrm>
            <a:off x="1400784" y="790343"/>
            <a:ext cx="1035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                                  reference                                    output                             ground truth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96197B-D791-431E-9406-8AAABCB45FB2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Deep Exemplar-based Video Colorization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682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5A8ED0-83A9-47D7-9FCD-8EEBD9370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65" y="1272363"/>
            <a:ext cx="2623710" cy="1475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AAE4E-536A-468A-AEF6-6162D7814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66" y="2809582"/>
            <a:ext cx="2623710" cy="1475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EA7A26-5417-4405-B269-CE0771EF0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13" y="4346801"/>
            <a:ext cx="2847914" cy="2514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A81281-26D4-40EC-AB15-6AD12ED84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24" y="1272363"/>
            <a:ext cx="2623710" cy="1475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F391D5-708B-4FAE-A60B-C46E052EF1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25" y="2809582"/>
            <a:ext cx="2623710" cy="14758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CB151E-881A-4D96-9561-B86A82F4F4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72" y="4346799"/>
            <a:ext cx="2847914" cy="2514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CD36CF-3530-40AF-93AF-D8FE827D27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7" y="1272363"/>
            <a:ext cx="2623711" cy="14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FE97F1-5B8A-49F3-A851-64BCD4196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32" y="2809582"/>
            <a:ext cx="2623708" cy="14758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40CE0F-6910-444D-AD5C-FDBF8F0693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2" y="4346799"/>
            <a:ext cx="2833616" cy="25142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A63611-8ED2-4621-9AFC-23FB81D4FD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72" y="1272363"/>
            <a:ext cx="2619611" cy="14758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06237D-7DB4-4240-9983-3CF7BF4DE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72" y="2809582"/>
            <a:ext cx="2623708" cy="14758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30DF05-43FC-4994-9BF9-E65610EE95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30" y="4346799"/>
            <a:ext cx="2758229" cy="25142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C5BC25-83EF-492A-BF67-2EECAFC767A8}"/>
              </a:ext>
            </a:extLst>
          </p:cNvPr>
          <p:cNvSpPr txBox="1"/>
          <p:nvPr/>
        </p:nvSpPr>
        <p:spPr>
          <a:xfrm>
            <a:off x="1529405" y="882500"/>
            <a:ext cx="1035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                                 reference                                output                             ground truth</a:t>
            </a:r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AE67E-B30E-4332-9076-2715FD970C5D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Deep Exemplar-based Video Colorization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4039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D639F4-5868-454E-931F-B283FB799D05}"/>
              </a:ext>
            </a:extLst>
          </p:cNvPr>
          <p:cNvSpPr/>
          <p:nvPr/>
        </p:nvSpPr>
        <p:spPr>
          <a:xfrm>
            <a:off x="233366" y="3316761"/>
            <a:ext cx="11704634" cy="354123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8C9D0-B6D3-47E3-8289-D4FDE3BFD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36" y="3541238"/>
            <a:ext cx="2470659" cy="1389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5B6AC-4185-4073-9767-C80CE09D3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" y="3543836"/>
            <a:ext cx="2474525" cy="139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5ABC1-D7EE-4DF4-BECF-DC2BB9DD2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91" y="3538941"/>
            <a:ext cx="2470658" cy="1391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19E2D8-811C-42B1-AFD9-26BD8BA1F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35" y="5155460"/>
            <a:ext cx="2470659" cy="1389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2DA565-977F-4E51-A438-E19D826CB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471" y="5153040"/>
            <a:ext cx="2470658" cy="1391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4BD9FD-B96E-4B17-9EAF-977387DB2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3" y="181450"/>
            <a:ext cx="7889261" cy="313531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09E67-4032-4D94-9A77-D01DE781D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07" y="5147419"/>
            <a:ext cx="2470658" cy="1397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433CE8-BFF9-4F37-9E7A-44523814B1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26" y="3538941"/>
            <a:ext cx="2470658" cy="138962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714BDCE-3183-4369-B7F0-BB8DCF47299B}"/>
              </a:ext>
            </a:extLst>
          </p:cNvPr>
          <p:cNvSpPr/>
          <p:nvPr/>
        </p:nvSpPr>
        <p:spPr>
          <a:xfrm>
            <a:off x="1625320" y="-47728"/>
            <a:ext cx="9164301" cy="331446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B0CD7E-5436-4937-AEEA-4574105254E1}"/>
              </a:ext>
            </a:extLst>
          </p:cNvPr>
          <p:cNvCxnSpPr>
            <a:cxnSpLocks/>
          </p:cNvCxnSpPr>
          <p:nvPr/>
        </p:nvCxnSpPr>
        <p:spPr>
          <a:xfrm flipV="1">
            <a:off x="7335520" y="2794000"/>
            <a:ext cx="0" cy="7246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B3E72F-E68B-472B-B34F-9AAE801A1DCD}"/>
              </a:ext>
            </a:extLst>
          </p:cNvPr>
          <p:cNvCxnSpPr>
            <a:cxnSpLocks/>
          </p:cNvCxnSpPr>
          <p:nvPr/>
        </p:nvCxnSpPr>
        <p:spPr>
          <a:xfrm>
            <a:off x="3573372" y="2343510"/>
            <a:ext cx="0" cy="11751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46CB42-C1A0-41B3-BFB3-95B11B7318E3}"/>
              </a:ext>
            </a:extLst>
          </p:cNvPr>
          <p:cNvCxnSpPr>
            <a:cxnSpLocks/>
          </p:cNvCxnSpPr>
          <p:nvPr/>
        </p:nvCxnSpPr>
        <p:spPr>
          <a:xfrm>
            <a:off x="1680050" y="1270000"/>
            <a:ext cx="0" cy="2248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6FBB9D-236B-48CA-80B0-4AFB3F99076B}"/>
              </a:ext>
            </a:extLst>
          </p:cNvPr>
          <p:cNvCxnSpPr/>
          <p:nvPr/>
        </p:nvCxnSpPr>
        <p:spPr>
          <a:xfrm>
            <a:off x="1669890" y="1290320"/>
            <a:ext cx="23128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249BEE-2102-4631-B0E6-52A2F1F6DC55}"/>
              </a:ext>
            </a:extLst>
          </p:cNvPr>
          <p:cNvCxnSpPr>
            <a:cxnSpLocks/>
          </p:cNvCxnSpPr>
          <p:nvPr/>
        </p:nvCxnSpPr>
        <p:spPr>
          <a:xfrm>
            <a:off x="3569810" y="2363830"/>
            <a:ext cx="4129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311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91EE26-FA39-40AA-BEEF-75E89275F313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Training – </a:t>
            </a:r>
            <a:r>
              <a:rPr lang="en-US" altLang="zh-CN" sz="2400" b="1" dirty="0"/>
              <a:t>Dataset</a:t>
            </a:r>
            <a:endParaRPr lang="zh-CN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835540-471E-49EE-9497-B40D910FA730}"/>
              </a:ext>
            </a:extLst>
          </p:cNvPr>
          <p:cNvSpPr txBox="1"/>
          <p:nvPr/>
        </p:nvSpPr>
        <p:spPr>
          <a:xfrm>
            <a:off x="1869979" y="2170472"/>
            <a:ext cx="150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Comic</a:t>
            </a:r>
            <a:endParaRPr lang="zh-CN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E5B77-C383-467A-8913-EE2E13D924F0}"/>
              </a:ext>
            </a:extLst>
          </p:cNvPr>
          <p:cNvSpPr txBox="1"/>
          <p:nvPr/>
        </p:nvSpPr>
        <p:spPr>
          <a:xfrm>
            <a:off x="1087659" y="4327504"/>
            <a:ext cx="279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Video with comic style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579CB6-D3AE-4791-8A91-F0F385EC8E35}"/>
              </a:ext>
            </a:extLst>
          </p:cNvPr>
          <p:cNvCxnSpPr/>
          <p:nvPr/>
        </p:nvCxnSpPr>
        <p:spPr>
          <a:xfrm>
            <a:off x="2286000" y="2746084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FFFD78-EE56-4CFF-AA31-5EFFC7472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01" y="1084665"/>
            <a:ext cx="5011420" cy="217161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AECEF5-9285-457C-8107-D44F2E418B85}"/>
              </a:ext>
            </a:extLst>
          </p:cNvPr>
          <p:cNvCxnSpPr>
            <a:cxnSpLocks/>
          </p:cNvCxnSpPr>
          <p:nvPr/>
        </p:nvCxnSpPr>
        <p:spPr>
          <a:xfrm>
            <a:off x="7783406" y="3341838"/>
            <a:ext cx="0" cy="17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93E831C-E02F-4E79-B9E2-1079DDB0F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91" y="3511097"/>
            <a:ext cx="2341650" cy="156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0B5E00-2F11-4BD1-96CE-24C18F59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48" y="3748552"/>
            <a:ext cx="2341650" cy="1561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0CBD44-229E-492E-A77D-E260C2128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97" y="3944285"/>
            <a:ext cx="2341650" cy="1561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8113F0-0560-4E73-8B1A-9D062AFF79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61" y="4212235"/>
            <a:ext cx="2341650" cy="1561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00F524-F632-497F-BF8C-05FACC3A8B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910" y="4447005"/>
            <a:ext cx="2341650" cy="1561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85912C-8513-445D-ACA9-E3A1B8699C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74" y="4656202"/>
            <a:ext cx="2341650" cy="1561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D8F7DF-DF2A-465D-AE62-3F16B6DB5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38" y="4865399"/>
            <a:ext cx="2341650" cy="15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68BFB1E4-093F-4BB5-8032-27CBE370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39882" y="6406274"/>
            <a:ext cx="4114800" cy="365125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en-US" altLang="zh-CN" sz="1200" dirty="0"/>
              <a:t>: </a:t>
            </a:r>
            <a:r>
              <a:rPr lang="en-US" altLang="zh-CN" sz="1200" dirty="0">
                <a:hlinkClick r:id="rId3"/>
              </a:rPr>
              <a:t>https://gmic.eu/</a:t>
            </a:r>
            <a:endParaRPr lang="en-US" altLang="zh-CN" sz="1200" dirty="0"/>
          </a:p>
          <a:p>
            <a:endParaRPr lang="zh-CN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BFB5CF-03CF-4397-821C-FF2F4B72B1D9}"/>
              </a:ext>
            </a:extLst>
          </p:cNvPr>
          <p:cNvGrpSpPr/>
          <p:nvPr/>
        </p:nvGrpSpPr>
        <p:grpSpPr>
          <a:xfrm>
            <a:off x="467046" y="1081843"/>
            <a:ext cx="11851026" cy="4694313"/>
            <a:chOff x="467046" y="834358"/>
            <a:chExt cx="11851026" cy="46943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F91759-0B6C-4FF6-BF3C-C00573233609}"/>
                </a:ext>
              </a:extLst>
            </p:cNvPr>
            <p:cNvGrpSpPr/>
            <p:nvPr/>
          </p:nvGrpSpPr>
          <p:grpSpPr>
            <a:xfrm>
              <a:off x="467046" y="834358"/>
              <a:ext cx="10515600" cy="2796467"/>
              <a:chOff x="603681" y="2030766"/>
              <a:chExt cx="10515600" cy="279646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722581F-FA3E-4F4D-AC97-8530F6346918}"/>
                  </a:ext>
                </a:extLst>
              </p:cNvPr>
              <p:cNvSpPr/>
              <p:nvPr/>
            </p:nvSpPr>
            <p:spPr>
              <a:xfrm>
                <a:off x="603681" y="2030766"/>
                <a:ext cx="10515600" cy="279646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5293BEC-2BBE-4B5A-B5F8-7E24C6749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255" y="2520337"/>
                <a:ext cx="2476452" cy="17507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CFD5F26-16D6-4927-A71A-17F147D47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0373" y="2520337"/>
                <a:ext cx="2476452" cy="17507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9AD5FF2-88C7-4FB4-8C36-47B770A0F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6137" y="2520337"/>
                <a:ext cx="2476452" cy="175074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09E982-73BB-40E3-8232-8887CDF77BB1}"/>
                  </a:ext>
                </a:extLst>
              </p:cNvPr>
              <p:cNvSpPr txBox="1"/>
              <p:nvPr/>
            </p:nvSpPr>
            <p:spPr>
              <a:xfrm>
                <a:off x="1950449" y="4391318"/>
                <a:ext cx="1023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Line-art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844E3C-B958-4D57-AB9C-89F164565FB7}"/>
                  </a:ext>
                </a:extLst>
              </p:cNvPr>
              <p:cNvSpPr txBox="1"/>
              <p:nvPr/>
            </p:nvSpPr>
            <p:spPr>
              <a:xfrm>
                <a:off x="5166723" y="4359116"/>
                <a:ext cx="1890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Flat coloring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A4184B-4EC7-4C92-B8B0-EBDECBF94949}"/>
                  </a:ext>
                </a:extLst>
              </p:cNvPr>
              <p:cNvSpPr txBox="1"/>
              <p:nvPr/>
            </p:nvSpPr>
            <p:spPr>
              <a:xfrm>
                <a:off x="7785717" y="4359116"/>
                <a:ext cx="3231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Shadows and other effects added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4F545A0-10CE-4530-BB8B-CCB0D04CA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0093" y="3395708"/>
                <a:ext cx="8719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7390E4D-754D-4D99-ACD1-F1BA32514D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5219" y="3390529"/>
                <a:ext cx="89907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1DDC79-C968-49C2-B7A5-5EACD822CB0F}"/>
                </a:ext>
              </a:extLst>
            </p:cNvPr>
            <p:cNvCxnSpPr>
              <a:cxnSpLocks/>
            </p:cNvCxnSpPr>
            <p:nvPr/>
          </p:nvCxnSpPr>
          <p:spPr>
            <a:xfrm>
              <a:off x="4435367" y="3532040"/>
              <a:ext cx="0" cy="8507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F1338E-E238-4CA5-A6B1-91157A487612}"/>
                </a:ext>
              </a:extLst>
            </p:cNvPr>
            <p:cNvCxnSpPr/>
            <p:nvPr/>
          </p:nvCxnSpPr>
          <p:spPr>
            <a:xfrm>
              <a:off x="4435367" y="4382814"/>
              <a:ext cx="10720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F7CCA3-91DD-4F5E-8864-5F96F86725E5}"/>
                </a:ext>
              </a:extLst>
            </p:cNvPr>
            <p:cNvSpPr txBox="1"/>
            <p:nvPr/>
          </p:nvSpPr>
          <p:spPr>
            <a:xfrm>
              <a:off x="5654564" y="4183117"/>
              <a:ext cx="6106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1. Divide the </a:t>
              </a:r>
              <a:r>
                <a:rPr lang="en-US" altLang="zh-CN" dirty="0" err="1"/>
                <a:t>lineart</a:t>
              </a:r>
              <a:r>
                <a:rPr lang="en-US" altLang="zh-CN" dirty="0"/>
                <a:t> into regions. (Implemented in GMIC</a:t>
              </a:r>
              <a:r>
                <a:rPr lang="en-US" altLang="zh-CN" baseline="30000" dirty="0"/>
                <a:t>1</a:t>
              </a:r>
              <a:r>
                <a:rPr lang="en-US" altLang="zh-CN" dirty="0"/>
                <a:t>)</a:t>
              </a:r>
            </a:p>
            <a:p>
              <a:r>
                <a:rPr lang="en-US" altLang="zh-CN" dirty="0"/>
                <a:t>2. Assign a color for each region.</a:t>
              </a:r>
              <a:endParaRPr lang="zh-CN" altLang="en-US" i="1" dirty="0"/>
            </a:p>
            <a:p>
              <a:r>
                <a:rPr lang="zh-CN" altLang="en-US" dirty="0"/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D7DA6A-0403-4844-B16C-404396A542C7}"/>
                </a:ext>
              </a:extLst>
            </p:cNvPr>
            <p:cNvSpPr/>
            <p:nvPr/>
          </p:nvSpPr>
          <p:spPr>
            <a:xfrm>
              <a:off x="4269649" y="1076817"/>
              <a:ext cx="2868868" cy="24565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542179B-0973-4BDD-9D34-E5A95278B43E}"/>
                </a:ext>
              </a:extLst>
            </p:cNvPr>
            <p:cNvCxnSpPr/>
            <p:nvPr/>
          </p:nvCxnSpPr>
          <p:spPr>
            <a:xfrm>
              <a:off x="5654564" y="4803228"/>
              <a:ext cx="3373821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BFCA32-526D-4E50-8B7F-CD9FEC19DFCD}"/>
                </a:ext>
              </a:extLst>
            </p:cNvPr>
            <p:cNvSpPr txBox="1"/>
            <p:nvPr/>
          </p:nvSpPr>
          <p:spPr>
            <a:xfrm>
              <a:off x="6211562" y="4882340"/>
              <a:ext cx="6106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a. Assign colors for all pixels in the region</a:t>
              </a:r>
            </a:p>
            <a:p>
              <a:r>
                <a:rPr lang="en-US" altLang="zh-CN" dirty="0"/>
                <a:t>b. Take the median of RGB value of the pixels</a:t>
              </a:r>
              <a:endParaRPr lang="zh-CN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552185-3347-4712-9CD9-74BCFC97E24A}"/>
              </a:ext>
            </a:extLst>
          </p:cNvPr>
          <p:cNvSpPr txBox="1"/>
          <p:nvPr/>
        </p:nvSpPr>
        <p:spPr>
          <a:xfrm>
            <a:off x="467046" y="436879"/>
            <a:ext cx="2868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Review - Our Goal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17310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07D271-B424-42BC-8B05-771D99574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22" y="1417095"/>
            <a:ext cx="2092187" cy="1394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70D152-9B5D-4442-8AA2-449B712DA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9" y="1417095"/>
            <a:ext cx="2092187" cy="1394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4A315-4B2F-4C27-9150-42FDA8522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64" y="1412157"/>
            <a:ext cx="2092187" cy="1394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FF721-43A1-43F4-9CCD-DD8318643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06" y="1412158"/>
            <a:ext cx="2092187" cy="1394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00E2A1-24CC-4CA1-81DF-A50AB0C5C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48" y="1412157"/>
            <a:ext cx="2089052" cy="1392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7FBE8-C482-420B-8A96-F7EBC2917CC2}"/>
              </a:ext>
            </a:extLst>
          </p:cNvPr>
          <p:cNvSpPr txBox="1"/>
          <p:nvPr/>
        </p:nvSpPr>
        <p:spPr>
          <a:xfrm>
            <a:off x="3625712" y="926562"/>
            <a:ext cx="140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HED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9DF8E-A14F-403D-BD9B-B561FD54450B}"/>
              </a:ext>
            </a:extLst>
          </p:cNvPr>
          <p:cNvSpPr txBox="1"/>
          <p:nvPr/>
        </p:nvSpPr>
        <p:spPr>
          <a:xfrm>
            <a:off x="5297382" y="926562"/>
            <a:ext cx="187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Local threshold</a:t>
            </a:r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61237-3177-47FE-AE82-EDBFE0A30064}"/>
              </a:ext>
            </a:extLst>
          </p:cNvPr>
          <p:cNvSpPr txBox="1"/>
          <p:nvPr/>
        </p:nvSpPr>
        <p:spPr>
          <a:xfrm>
            <a:off x="7740717" y="926562"/>
            <a:ext cx="140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Laplacian</a:t>
            </a:r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6C1B1-8E9F-4D73-B297-1FBB30AA9C03}"/>
              </a:ext>
            </a:extLst>
          </p:cNvPr>
          <p:cNvSpPr txBox="1"/>
          <p:nvPr/>
        </p:nvSpPr>
        <p:spPr>
          <a:xfrm>
            <a:off x="9856814" y="926562"/>
            <a:ext cx="140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Combined</a:t>
            </a:r>
            <a:endParaRPr lang="zh-CN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8E8A97-EE35-46A0-9A29-1B197DC862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92" y="2933154"/>
            <a:ext cx="2092187" cy="13947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5B17E9-56CB-4ACE-BEA0-B4379C19ED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32" y="2928150"/>
            <a:ext cx="2092187" cy="1394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CDB919-638B-4ECD-B89B-1A28FE296E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385" y="2928150"/>
            <a:ext cx="2092187" cy="1394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2A007F-0E0B-48AE-9918-79D0148469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38" y="2928150"/>
            <a:ext cx="2092187" cy="13947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F90948-205B-4B9C-94AB-86A38440CD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87" y="2939097"/>
            <a:ext cx="2092187" cy="1394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B7847F-BB41-45B4-8C82-B680C4C8EF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07" y="4511707"/>
            <a:ext cx="2092187" cy="13947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7C3CAF-C66C-4FE6-969C-BD5F1C0CB6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62" y="4511707"/>
            <a:ext cx="2092187" cy="13947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314A72-79A8-442F-9304-683A3DF8C9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73" y="4513578"/>
            <a:ext cx="2092187" cy="13947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0E2DE1-E61D-4F5D-8581-7605134A48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76" y="4513578"/>
            <a:ext cx="2092187" cy="13947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ABCC16-3379-484A-9E02-E7D4E5B475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9" y="4504321"/>
            <a:ext cx="2092187" cy="13947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4EB76A-B266-470D-ACBB-AAA285D3DC29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Training – </a:t>
            </a:r>
            <a:r>
              <a:rPr lang="en-US" altLang="zh-CN" sz="2400" b="1" dirty="0"/>
              <a:t>Dataset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2345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4CCEDCF-F612-476B-8EA3-1913D176C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01" y="725488"/>
            <a:ext cx="10630998" cy="4224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218AB-AEC2-49AE-B0A7-029D74ACB688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Training – </a:t>
            </a:r>
            <a:r>
              <a:rPr lang="en-US" altLang="zh-CN" sz="2400" b="1" dirty="0"/>
              <a:t>Network</a:t>
            </a:r>
            <a:endParaRPr lang="zh-CN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BD7690-B500-4A8E-B6B1-FC2471E4BCDC}"/>
              </a:ext>
            </a:extLst>
          </p:cNvPr>
          <p:cNvSpPr txBox="1"/>
          <p:nvPr/>
        </p:nvSpPr>
        <p:spPr>
          <a:xfrm>
            <a:off x="780501" y="5205054"/>
            <a:ext cx="636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CN" dirty="0"/>
              <a:t>Retrained the network: predict lab instead of only ab</a:t>
            </a:r>
          </a:p>
        </p:txBody>
      </p:sp>
    </p:spTree>
    <p:extLst>
      <p:ext uri="{BB962C8B-B14F-4D97-AF65-F5344CB8AC3E}">
        <p14:creationId xmlns:p14="http://schemas.microsoft.com/office/powerpoint/2010/main" val="2222370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C5B6AC-4185-4073-9767-C80CE09D3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5" y="1226823"/>
            <a:ext cx="2799645" cy="157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19E2D8-811C-42B1-AFD9-26BD8BA1F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808" y="1239526"/>
            <a:ext cx="2799643" cy="1574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2DA565-977F-4E51-A438-E19D826CB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29" y="1226823"/>
            <a:ext cx="2795270" cy="1574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28326C-05ED-40BF-9955-D59490068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808" y="4249427"/>
            <a:ext cx="2799642" cy="1574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EE6FA5-2EFA-49AE-A63C-5C25BF7D9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29" y="4249425"/>
            <a:ext cx="2795270" cy="15748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A2134B-9134-4F35-A196-A849BDA8303B}"/>
              </a:ext>
            </a:extLst>
          </p:cNvPr>
          <p:cNvCxnSpPr>
            <a:cxnSpLocks/>
          </p:cNvCxnSpPr>
          <p:nvPr/>
        </p:nvCxnSpPr>
        <p:spPr>
          <a:xfrm>
            <a:off x="9843909" y="2987040"/>
            <a:ext cx="0" cy="1087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06F9A0-9215-49B3-BE4D-4A04F32CD184}"/>
              </a:ext>
            </a:extLst>
          </p:cNvPr>
          <p:cNvSpPr txBox="1"/>
          <p:nvPr/>
        </p:nvSpPr>
        <p:spPr>
          <a:xfrm>
            <a:off x="7823204" y="3345934"/>
            <a:ext cx="180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retraining</a:t>
            </a:r>
            <a:endParaRPr lang="zh-CN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620124-5E92-44EA-9F95-3E0D215F1C3E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Training – </a:t>
            </a:r>
            <a:r>
              <a:rPr lang="en-US" altLang="zh-CN" sz="2400" b="1" dirty="0"/>
              <a:t>Current result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20317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4CCEDCF-F612-476B-8EA3-1913D176C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01" y="725488"/>
            <a:ext cx="10630998" cy="4224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218AB-AEC2-49AE-B0A7-029D74ACB688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Training – </a:t>
            </a:r>
            <a:r>
              <a:rPr lang="en-US" altLang="zh-CN" sz="2400" b="1" dirty="0"/>
              <a:t>Network</a:t>
            </a:r>
            <a:endParaRPr lang="zh-CN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BD7690-B500-4A8E-B6B1-FC2471E4BCDC}"/>
              </a:ext>
            </a:extLst>
          </p:cNvPr>
          <p:cNvSpPr txBox="1"/>
          <p:nvPr/>
        </p:nvSpPr>
        <p:spPr>
          <a:xfrm>
            <a:off x="780501" y="5205054"/>
            <a:ext cx="636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CN" dirty="0"/>
              <a:t>Retrained the network: predict lab instead of only ab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Will retrain a VGG for </a:t>
            </a:r>
            <a:r>
              <a:rPr lang="en-US" altLang="zh-CN" dirty="0" err="1"/>
              <a:t>lineart</a:t>
            </a: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239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386D49-FF98-46C0-9D0B-39BD60F684EF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Other </a:t>
            </a:r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Conditional Generative Flows (C-Glow)</a:t>
            </a:r>
            <a:endParaRPr lang="zh-CN" alt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3794EE-0EB2-4E94-BE8D-E01006A37471}"/>
              </a:ext>
            </a:extLst>
          </p:cNvPr>
          <p:cNvGrpSpPr/>
          <p:nvPr/>
        </p:nvGrpSpPr>
        <p:grpSpPr>
          <a:xfrm>
            <a:off x="809703" y="1705050"/>
            <a:ext cx="5033637" cy="3968316"/>
            <a:chOff x="887769" y="1411551"/>
            <a:chExt cx="5033637" cy="39683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469BBB-4489-44C2-ABF9-B20E1EF17BAD}"/>
                </a:ext>
              </a:extLst>
            </p:cNvPr>
            <p:cNvGrpSpPr/>
            <p:nvPr/>
          </p:nvGrpSpPr>
          <p:grpSpPr>
            <a:xfrm>
              <a:off x="1988598" y="4785064"/>
              <a:ext cx="2201662" cy="594803"/>
              <a:chOff x="1775534" y="5308847"/>
              <a:chExt cx="2201662" cy="59480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DC42BDB-2677-4F92-9E92-939F5C29B05F}"/>
                  </a:ext>
                </a:extLst>
              </p:cNvPr>
              <p:cNvSpPr/>
              <p:nvPr/>
            </p:nvSpPr>
            <p:spPr>
              <a:xfrm>
                <a:off x="1775534" y="5308847"/>
                <a:ext cx="2077375" cy="594803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451116-B49E-4DD2-954B-8447B57EBAFA}"/>
                  </a:ext>
                </a:extLst>
              </p:cNvPr>
              <p:cNvSpPr txBox="1"/>
              <p:nvPr/>
            </p:nvSpPr>
            <p:spPr>
              <a:xfrm>
                <a:off x="2041864" y="5421582"/>
                <a:ext cx="1935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Distribution A</a:t>
                </a:r>
                <a:endParaRPr lang="zh-CN" altLang="en-US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DB7116-8CDC-4981-9415-BB94FDC439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7286" y="2006353"/>
              <a:ext cx="1" cy="27875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91E796-8006-4A47-B676-E2B100EFDB52}"/>
                </a:ext>
              </a:extLst>
            </p:cNvPr>
            <p:cNvGrpSpPr/>
            <p:nvPr/>
          </p:nvGrpSpPr>
          <p:grpSpPr>
            <a:xfrm>
              <a:off x="1988598" y="1411551"/>
              <a:ext cx="2201662" cy="594803"/>
              <a:chOff x="1775534" y="5308847"/>
              <a:chExt cx="2201662" cy="59480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170186-C255-4601-B506-E76E6B5ED909}"/>
                  </a:ext>
                </a:extLst>
              </p:cNvPr>
              <p:cNvSpPr/>
              <p:nvPr/>
            </p:nvSpPr>
            <p:spPr>
              <a:xfrm>
                <a:off x="1775534" y="5308847"/>
                <a:ext cx="2077375" cy="594803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2C22A2-3070-441D-9934-99E795CCB447}"/>
                  </a:ext>
                </a:extLst>
              </p:cNvPr>
              <p:cNvSpPr txBox="1"/>
              <p:nvPr/>
            </p:nvSpPr>
            <p:spPr>
              <a:xfrm>
                <a:off x="2041864" y="5421582"/>
                <a:ext cx="1935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Distribution B</a:t>
                </a:r>
                <a:endParaRPr lang="zh-CN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185770-60DE-41D3-B003-FBECB6FC2003}"/>
                </a:ext>
              </a:extLst>
            </p:cNvPr>
            <p:cNvSpPr txBox="1"/>
            <p:nvPr/>
          </p:nvSpPr>
          <p:spPr>
            <a:xfrm>
              <a:off x="887769" y="2999177"/>
              <a:ext cx="1935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Transformation Function</a:t>
              </a:r>
              <a:endParaRPr lang="zh-CN" altLang="en-US" b="1" dirty="0"/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AE214542-EC82-4BCD-AC3F-96D86577D389}"/>
                </a:ext>
              </a:extLst>
            </p:cNvPr>
            <p:cNvSpPr/>
            <p:nvPr/>
          </p:nvSpPr>
          <p:spPr>
            <a:xfrm>
              <a:off x="3435658" y="2889667"/>
              <a:ext cx="2388079" cy="954350"/>
            </a:xfrm>
            <a:prstGeom prst="diamond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6E07A3-44B9-4745-B145-68CE6171F2EA}"/>
                </a:ext>
              </a:extLst>
            </p:cNvPr>
            <p:cNvSpPr txBox="1"/>
            <p:nvPr/>
          </p:nvSpPr>
          <p:spPr>
            <a:xfrm>
              <a:off x="3986074" y="3184409"/>
              <a:ext cx="1935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Condition C</a:t>
              </a:r>
              <a:endParaRPr lang="zh-CN" alt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405023-7F78-4003-B411-1B44A490A69B}"/>
              </a:ext>
            </a:extLst>
          </p:cNvPr>
          <p:cNvGrpSpPr/>
          <p:nvPr/>
        </p:nvGrpSpPr>
        <p:grpSpPr>
          <a:xfrm>
            <a:off x="6548960" y="1156280"/>
            <a:ext cx="4830740" cy="4783885"/>
            <a:chOff x="6782732" y="667912"/>
            <a:chExt cx="4830740" cy="478388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65FCCD-DA9F-490E-9199-4CBC3D58D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3320" y="2634888"/>
              <a:ext cx="1" cy="23437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C85242-F70E-4D78-934C-7720BD982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3480" y="2880138"/>
              <a:ext cx="1476581" cy="146705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9AE370-B8BF-4000-8BEA-4040ED493B10}"/>
                </a:ext>
              </a:extLst>
            </p:cNvPr>
            <p:cNvSpPr txBox="1"/>
            <p:nvPr/>
          </p:nvSpPr>
          <p:spPr>
            <a:xfrm>
              <a:off x="9678140" y="4369801"/>
              <a:ext cx="1935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Condition C</a:t>
              </a:r>
              <a:endParaRPr lang="zh-CN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C202B8-3E9F-447B-BE18-1A15227D8D86}"/>
                </a:ext>
              </a:extLst>
            </p:cNvPr>
            <p:cNvSpPr txBox="1"/>
            <p:nvPr/>
          </p:nvSpPr>
          <p:spPr>
            <a:xfrm>
              <a:off x="7639245" y="5082465"/>
              <a:ext cx="2564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Gaussian Distribution A</a:t>
              </a:r>
              <a:endParaRPr lang="zh-CN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7918FB-6AFE-45EA-9648-53DCA79A20DC}"/>
                </a:ext>
              </a:extLst>
            </p:cNvPr>
            <p:cNvSpPr txBox="1"/>
            <p:nvPr/>
          </p:nvSpPr>
          <p:spPr>
            <a:xfrm>
              <a:off x="6782732" y="3221202"/>
              <a:ext cx="1935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Transformation Function</a:t>
              </a:r>
              <a:endParaRPr lang="zh-CN" altLang="en-US" b="1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4E9D2A5-51B9-4CDD-9D2E-F0A37271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792" y="667912"/>
              <a:ext cx="1467055" cy="147658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79EB6B-7ECB-4774-9A97-EB3C851EF746}"/>
                </a:ext>
              </a:extLst>
            </p:cNvPr>
            <p:cNvSpPr txBox="1"/>
            <p:nvPr/>
          </p:nvSpPr>
          <p:spPr>
            <a:xfrm>
              <a:off x="8089792" y="2181508"/>
              <a:ext cx="1935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Distribution B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3455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386D49-FF98-46C0-9D0B-39BD60F684EF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Other </a:t>
            </a:r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Conditional Generative Flows (C-Glow)</a:t>
            </a:r>
            <a:endParaRPr lang="zh-CN" alt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3794EE-0EB2-4E94-BE8D-E01006A37471}"/>
              </a:ext>
            </a:extLst>
          </p:cNvPr>
          <p:cNvGrpSpPr/>
          <p:nvPr/>
        </p:nvGrpSpPr>
        <p:grpSpPr>
          <a:xfrm>
            <a:off x="809703" y="1705050"/>
            <a:ext cx="5033637" cy="3968316"/>
            <a:chOff x="887769" y="1411551"/>
            <a:chExt cx="5033637" cy="39683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469BBB-4489-44C2-ABF9-B20E1EF17BAD}"/>
                </a:ext>
              </a:extLst>
            </p:cNvPr>
            <p:cNvGrpSpPr/>
            <p:nvPr/>
          </p:nvGrpSpPr>
          <p:grpSpPr>
            <a:xfrm>
              <a:off x="1988598" y="4785064"/>
              <a:ext cx="2201662" cy="594803"/>
              <a:chOff x="1775534" y="5308847"/>
              <a:chExt cx="2201662" cy="59480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DC42BDB-2677-4F92-9E92-939F5C29B05F}"/>
                  </a:ext>
                </a:extLst>
              </p:cNvPr>
              <p:cNvSpPr/>
              <p:nvPr/>
            </p:nvSpPr>
            <p:spPr>
              <a:xfrm>
                <a:off x="1775534" y="5308847"/>
                <a:ext cx="2077375" cy="594803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451116-B49E-4DD2-954B-8447B57EBAFA}"/>
                  </a:ext>
                </a:extLst>
              </p:cNvPr>
              <p:cNvSpPr txBox="1"/>
              <p:nvPr/>
            </p:nvSpPr>
            <p:spPr>
              <a:xfrm>
                <a:off x="2041864" y="5421582"/>
                <a:ext cx="1935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Distribution A</a:t>
                </a:r>
                <a:endParaRPr lang="zh-CN" altLang="en-US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DB7116-8CDC-4981-9415-BB94FDC439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7286" y="2006353"/>
              <a:ext cx="1" cy="27875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91E796-8006-4A47-B676-E2B100EFDB52}"/>
                </a:ext>
              </a:extLst>
            </p:cNvPr>
            <p:cNvGrpSpPr/>
            <p:nvPr/>
          </p:nvGrpSpPr>
          <p:grpSpPr>
            <a:xfrm>
              <a:off x="1988598" y="1411551"/>
              <a:ext cx="2201662" cy="594803"/>
              <a:chOff x="1775534" y="5308847"/>
              <a:chExt cx="2201662" cy="59480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170186-C255-4601-B506-E76E6B5ED909}"/>
                  </a:ext>
                </a:extLst>
              </p:cNvPr>
              <p:cNvSpPr/>
              <p:nvPr/>
            </p:nvSpPr>
            <p:spPr>
              <a:xfrm>
                <a:off x="1775534" y="5308847"/>
                <a:ext cx="2077375" cy="594803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2C22A2-3070-441D-9934-99E795CCB447}"/>
                  </a:ext>
                </a:extLst>
              </p:cNvPr>
              <p:cNvSpPr txBox="1"/>
              <p:nvPr/>
            </p:nvSpPr>
            <p:spPr>
              <a:xfrm>
                <a:off x="2041864" y="5421582"/>
                <a:ext cx="1935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Distribution B</a:t>
                </a:r>
                <a:endParaRPr lang="zh-CN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185770-60DE-41D3-B003-FBECB6FC2003}"/>
                </a:ext>
              </a:extLst>
            </p:cNvPr>
            <p:cNvSpPr txBox="1"/>
            <p:nvPr/>
          </p:nvSpPr>
          <p:spPr>
            <a:xfrm>
              <a:off x="887769" y="2999177"/>
              <a:ext cx="1935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Transformation Function</a:t>
              </a:r>
              <a:endParaRPr lang="zh-CN" altLang="en-US" b="1" dirty="0"/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AE214542-EC82-4BCD-AC3F-96D86577D389}"/>
                </a:ext>
              </a:extLst>
            </p:cNvPr>
            <p:cNvSpPr/>
            <p:nvPr/>
          </p:nvSpPr>
          <p:spPr>
            <a:xfrm>
              <a:off x="3435658" y="2889667"/>
              <a:ext cx="2388079" cy="954350"/>
            </a:xfrm>
            <a:prstGeom prst="diamond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6E07A3-44B9-4745-B145-68CE6171F2EA}"/>
                </a:ext>
              </a:extLst>
            </p:cNvPr>
            <p:cNvSpPr txBox="1"/>
            <p:nvPr/>
          </p:nvSpPr>
          <p:spPr>
            <a:xfrm>
              <a:off x="3986074" y="3184409"/>
              <a:ext cx="1935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Condition C</a:t>
              </a:r>
              <a:endParaRPr lang="zh-CN" alt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405023-7F78-4003-B411-1B44A490A69B}"/>
              </a:ext>
            </a:extLst>
          </p:cNvPr>
          <p:cNvGrpSpPr/>
          <p:nvPr/>
        </p:nvGrpSpPr>
        <p:grpSpPr>
          <a:xfrm>
            <a:off x="6548960" y="1156280"/>
            <a:ext cx="4830740" cy="4783885"/>
            <a:chOff x="6782732" y="667912"/>
            <a:chExt cx="4830740" cy="478388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65FCCD-DA9F-490E-9199-4CBC3D58D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3320" y="2634888"/>
              <a:ext cx="1" cy="23437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C85242-F70E-4D78-934C-7720BD982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3480" y="2880138"/>
              <a:ext cx="1476581" cy="146705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9AE370-B8BF-4000-8BEA-4040ED493B10}"/>
                </a:ext>
              </a:extLst>
            </p:cNvPr>
            <p:cNvSpPr txBox="1"/>
            <p:nvPr/>
          </p:nvSpPr>
          <p:spPr>
            <a:xfrm>
              <a:off x="9678140" y="4369801"/>
              <a:ext cx="1935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Condition C</a:t>
              </a:r>
              <a:endParaRPr lang="zh-CN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C202B8-3E9F-447B-BE18-1A15227D8D86}"/>
                </a:ext>
              </a:extLst>
            </p:cNvPr>
            <p:cNvSpPr txBox="1"/>
            <p:nvPr/>
          </p:nvSpPr>
          <p:spPr>
            <a:xfrm>
              <a:off x="7639245" y="5082465"/>
              <a:ext cx="2564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Gaussian Distribution A</a:t>
              </a:r>
              <a:endParaRPr lang="zh-CN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7918FB-6AFE-45EA-9648-53DCA79A20DC}"/>
                </a:ext>
              </a:extLst>
            </p:cNvPr>
            <p:cNvSpPr txBox="1"/>
            <p:nvPr/>
          </p:nvSpPr>
          <p:spPr>
            <a:xfrm>
              <a:off x="6782732" y="3221202"/>
              <a:ext cx="1935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Transformation Function</a:t>
              </a:r>
              <a:endParaRPr lang="zh-CN" altLang="en-US" b="1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4E9D2A5-51B9-4CDD-9D2E-F0A37271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792" y="667912"/>
              <a:ext cx="1467055" cy="147658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79EB6B-7ECB-4774-9A97-EB3C851EF746}"/>
                </a:ext>
              </a:extLst>
            </p:cNvPr>
            <p:cNvSpPr txBox="1"/>
            <p:nvPr/>
          </p:nvSpPr>
          <p:spPr>
            <a:xfrm>
              <a:off x="8089792" y="2181508"/>
              <a:ext cx="1935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Distribution B</a:t>
              </a:r>
              <a:endParaRPr lang="zh-CN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09D283-ECE3-41A5-965B-5429F88987DE}"/>
              </a:ext>
            </a:extLst>
          </p:cNvPr>
          <p:cNvSpPr txBox="1"/>
          <p:nvPr/>
        </p:nvSpPr>
        <p:spPr>
          <a:xfrm>
            <a:off x="452960" y="4218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Invertible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1C37D6-A0AA-4318-A07B-AE9855D60698}"/>
              </a:ext>
            </a:extLst>
          </p:cNvPr>
          <p:cNvSpPr/>
          <p:nvPr/>
        </p:nvSpPr>
        <p:spPr>
          <a:xfrm>
            <a:off x="789383" y="3162846"/>
            <a:ext cx="2034260" cy="954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878895-C06E-4C63-BA1F-69A4116BB5B7}"/>
              </a:ext>
            </a:extLst>
          </p:cNvPr>
          <p:cNvCxnSpPr/>
          <p:nvPr/>
        </p:nvCxnSpPr>
        <p:spPr>
          <a:xfrm>
            <a:off x="985520" y="4658057"/>
            <a:ext cx="0" cy="1173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28ADFA-E983-47AC-8249-4599242B08D8}"/>
                  </a:ext>
                </a:extLst>
              </p:cNvPr>
              <p:cNvSpPr txBox="1"/>
              <p:nvPr/>
            </p:nvSpPr>
            <p:spPr>
              <a:xfrm>
                <a:off x="608304" y="5941090"/>
                <a:ext cx="901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/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28ADFA-E983-47AC-8249-4599242B0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04" y="5941090"/>
                <a:ext cx="901081" cy="276999"/>
              </a:xfrm>
              <a:prstGeom prst="rect">
                <a:avLst/>
              </a:prstGeom>
              <a:blipFill>
                <a:blip r:embed="rId4"/>
                <a:stretch>
                  <a:fillRect l="-16216" t="-28889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3F0C9-220A-40E3-8601-6E0FBC5BE3B8}"/>
                  </a:ext>
                </a:extLst>
              </p:cNvPr>
              <p:cNvSpPr txBox="1"/>
              <p:nvPr/>
            </p:nvSpPr>
            <p:spPr>
              <a:xfrm>
                <a:off x="599979" y="6316580"/>
                <a:ext cx="1167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/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3F0C9-220A-40E3-8601-6E0FBC5BE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79" y="6316580"/>
                <a:ext cx="1167179" cy="276999"/>
              </a:xfrm>
              <a:prstGeom prst="rect">
                <a:avLst/>
              </a:prstGeom>
              <a:blipFill>
                <a:blip r:embed="rId5"/>
                <a:stretch>
                  <a:fillRect l="-11979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63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386D49-FF98-46C0-9D0B-39BD60F684EF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Other </a:t>
            </a:r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Conditional Generative Flows (C-Glow)</a:t>
            </a:r>
            <a:endParaRPr lang="zh-CN" altLang="en-US" sz="2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33A496-009D-477F-97A2-2D78AAABDC78}"/>
              </a:ext>
            </a:extLst>
          </p:cNvPr>
          <p:cNvCxnSpPr>
            <a:cxnSpLocks/>
          </p:cNvCxnSpPr>
          <p:nvPr/>
        </p:nvCxnSpPr>
        <p:spPr>
          <a:xfrm>
            <a:off x="8808720" y="3270174"/>
            <a:ext cx="0" cy="1931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96C8A55-3358-42AE-8693-64A500FFCA7F}"/>
              </a:ext>
            </a:extLst>
          </p:cNvPr>
          <p:cNvSpPr txBox="1"/>
          <p:nvPr/>
        </p:nvSpPr>
        <p:spPr>
          <a:xfrm>
            <a:off x="9579965" y="4731589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Condition C</a:t>
            </a:r>
            <a:endParaRPr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909397-9498-4F1E-A654-82125D193308}"/>
              </a:ext>
            </a:extLst>
          </p:cNvPr>
          <p:cNvSpPr txBox="1"/>
          <p:nvPr/>
        </p:nvSpPr>
        <p:spPr>
          <a:xfrm>
            <a:off x="2503518" y="2900842"/>
            <a:ext cx="256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Distribution B’</a:t>
            </a:r>
            <a:endParaRPr lang="zh-CN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449860-A94D-455E-81B4-2C3E4B34E39C}"/>
              </a:ext>
            </a:extLst>
          </p:cNvPr>
          <p:cNvSpPr txBox="1"/>
          <p:nvPr/>
        </p:nvSpPr>
        <p:spPr>
          <a:xfrm>
            <a:off x="6720306" y="3925530"/>
            <a:ext cx="193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Transformation Function</a:t>
            </a:r>
            <a:endParaRPr lang="zh-CN" altLang="en-US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44A153-F4E5-4E51-AA5E-5C81FBAD0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99" y="1285568"/>
            <a:ext cx="2286000" cy="1524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C7EA54E-3D98-47E2-817C-04E78D629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20" y="1197795"/>
            <a:ext cx="2286000" cy="1524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43B4A64-6F7C-4F5D-8E62-E7258042EA5D}"/>
              </a:ext>
            </a:extLst>
          </p:cNvPr>
          <p:cNvSpPr txBox="1"/>
          <p:nvPr/>
        </p:nvSpPr>
        <p:spPr>
          <a:xfrm>
            <a:off x="8016388" y="2789346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Distribution B</a:t>
            </a:r>
            <a:endParaRPr lang="zh-CN" alt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F8C94F0-49B8-49F2-A9F5-8ED282C45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196" y="3539436"/>
            <a:ext cx="1767512" cy="11783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ABA09B5-A85A-4C1F-AD4B-740D0559B2A8}"/>
              </a:ext>
            </a:extLst>
          </p:cNvPr>
          <p:cNvSpPr txBox="1"/>
          <p:nvPr/>
        </p:nvSpPr>
        <p:spPr>
          <a:xfrm>
            <a:off x="7624795" y="5371282"/>
            <a:ext cx="256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Gaussian Distribution A</a:t>
            </a:r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93FDA-C094-40C1-884B-1B01AD663AB8}"/>
              </a:ext>
            </a:extLst>
          </p:cNvPr>
          <p:cNvSpPr txBox="1"/>
          <p:nvPr/>
        </p:nvSpPr>
        <p:spPr>
          <a:xfrm>
            <a:off x="2140192" y="5406943"/>
            <a:ext cx="256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Gaussian Distribution A’</a:t>
            </a:r>
            <a:endParaRPr lang="zh-CN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3A6583-40EA-463C-9325-B2F98C85C47C}"/>
              </a:ext>
            </a:extLst>
          </p:cNvPr>
          <p:cNvSpPr txBox="1"/>
          <p:nvPr/>
        </p:nvSpPr>
        <p:spPr>
          <a:xfrm>
            <a:off x="1205933" y="3925531"/>
            <a:ext cx="193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Transformation Function</a:t>
            </a:r>
            <a:endParaRPr lang="zh-CN" altLang="en-US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871585-B339-42FF-AAB4-0450F24789D3}"/>
              </a:ext>
            </a:extLst>
          </p:cNvPr>
          <p:cNvCxnSpPr>
            <a:cxnSpLocks/>
          </p:cNvCxnSpPr>
          <p:nvPr/>
        </p:nvCxnSpPr>
        <p:spPr>
          <a:xfrm>
            <a:off x="3316599" y="3336933"/>
            <a:ext cx="0" cy="19853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825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386D49-FF98-46C0-9D0B-39BD60F684EF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Other </a:t>
            </a:r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Conditional Generative Flows (C-Glow)</a:t>
            </a:r>
            <a:endParaRPr lang="zh-CN" altLang="en-US" sz="2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33A496-009D-477F-97A2-2D78AAABDC78}"/>
              </a:ext>
            </a:extLst>
          </p:cNvPr>
          <p:cNvCxnSpPr>
            <a:cxnSpLocks/>
          </p:cNvCxnSpPr>
          <p:nvPr/>
        </p:nvCxnSpPr>
        <p:spPr>
          <a:xfrm>
            <a:off x="8808720" y="3270174"/>
            <a:ext cx="0" cy="1931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96C8A55-3358-42AE-8693-64A500FFCA7F}"/>
              </a:ext>
            </a:extLst>
          </p:cNvPr>
          <p:cNvSpPr txBox="1"/>
          <p:nvPr/>
        </p:nvSpPr>
        <p:spPr>
          <a:xfrm>
            <a:off x="9579965" y="4731589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Condition C</a:t>
            </a:r>
            <a:endParaRPr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909397-9498-4F1E-A654-82125D193308}"/>
              </a:ext>
            </a:extLst>
          </p:cNvPr>
          <p:cNvSpPr txBox="1"/>
          <p:nvPr/>
        </p:nvSpPr>
        <p:spPr>
          <a:xfrm>
            <a:off x="2503518" y="2900842"/>
            <a:ext cx="256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Distribution B’</a:t>
            </a:r>
            <a:endParaRPr lang="zh-CN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449860-A94D-455E-81B4-2C3E4B34E39C}"/>
              </a:ext>
            </a:extLst>
          </p:cNvPr>
          <p:cNvSpPr txBox="1"/>
          <p:nvPr/>
        </p:nvSpPr>
        <p:spPr>
          <a:xfrm>
            <a:off x="6720306" y="3925530"/>
            <a:ext cx="193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Transformation Function</a:t>
            </a:r>
            <a:endParaRPr lang="zh-CN" altLang="en-US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44A153-F4E5-4E51-AA5E-5C81FBAD0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99" y="1285568"/>
            <a:ext cx="2286000" cy="1524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C7EA54E-3D98-47E2-817C-04E78D629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20" y="1197795"/>
            <a:ext cx="2286000" cy="1524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43B4A64-6F7C-4F5D-8E62-E7258042EA5D}"/>
              </a:ext>
            </a:extLst>
          </p:cNvPr>
          <p:cNvSpPr txBox="1"/>
          <p:nvPr/>
        </p:nvSpPr>
        <p:spPr>
          <a:xfrm>
            <a:off x="8016388" y="2789346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Distribution B</a:t>
            </a:r>
            <a:endParaRPr lang="zh-CN" alt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F8C94F0-49B8-49F2-A9F5-8ED282C45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196" y="3539436"/>
            <a:ext cx="1767512" cy="11783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ABA09B5-A85A-4C1F-AD4B-740D0559B2A8}"/>
              </a:ext>
            </a:extLst>
          </p:cNvPr>
          <p:cNvSpPr txBox="1"/>
          <p:nvPr/>
        </p:nvSpPr>
        <p:spPr>
          <a:xfrm>
            <a:off x="7624795" y="5371282"/>
            <a:ext cx="256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Gaussian Distribution A</a:t>
            </a:r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93FDA-C094-40C1-884B-1B01AD663AB8}"/>
              </a:ext>
            </a:extLst>
          </p:cNvPr>
          <p:cNvSpPr txBox="1"/>
          <p:nvPr/>
        </p:nvSpPr>
        <p:spPr>
          <a:xfrm>
            <a:off x="2140192" y="5406943"/>
            <a:ext cx="256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Gaussian Distribution A’</a:t>
            </a:r>
            <a:endParaRPr lang="zh-CN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3A6583-40EA-463C-9325-B2F98C85C47C}"/>
              </a:ext>
            </a:extLst>
          </p:cNvPr>
          <p:cNvSpPr txBox="1"/>
          <p:nvPr/>
        </p:nvSpPr>
        <p:spPr>
          <a:xfrm>
            <a:off x="1205933" y="3925531"/>
            <a:ext cx="193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Transformation Function</a:t>
            </a:r>
            <a:endParaRPr lang="zh-CN" altLang="en-US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871585-B339-42FF-AAB4-0450F24789D3}"/>
              </a:ext>
            </a:extLst>
          </p:cNvPr>
          <p:cNvCxnSpPr>
            <a:cxnSpLocks/>
          </p:cNvCxnSpPr>
          <p:nvPr/>
        </p:nvCxnSpPr>
        <p:spPr>
          <a:xfrm>
            <a:off x="3316599" y="3336933"/>
            <a:ext cx="0" cy="19853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D9FCCA-6BA2-419C-BA32-55240AC80079}"/>
              </a:ext>
            </a:extLst>
          </p:cNvPr>
          <p:cNvSpPr txBox="1"/>
          <p:nvPr/>
        </p:nvSpPr>
        <p:spPr>
          <a:xfrm>
            <a:off x="5811520" y="5406943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≈</a:t>
            </a:r>
          </a:p>
        </p:txBody>
      </p:sp>
    </p:spTree>
    <p:extLst>
      <p:ext uri="{BB962C8B-B14F-4D97-AF65-F5344CB8AC3E}">
        <p14:creationId xmlns:p14="http://schemas.microsoft.com/office/powerpoint/2010/main" val="1406610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386D49-FF98-46C0-9D0B-39BD60F684EF}"/>
              </a:ext>
            </a:extLst>
          </p:cNvPr>
          <p:cNvSpPr txBox="1"/>
          <p:nvPr/>
        </p:nvSpPr>
        <p:spPr>
          <a:xfrm>
            <a:off x="599979" y="363297"/>
            <a:ext cx="8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Other </a:t>
            </a:r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Conditional Generative Flows (C-Glow)</a:t>
            </a:r>
            <a:endParaRPr lang="zh-CN" altLang="en-US" sz="2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33A496-009D-477F-97A2-2D78AAABDC78}"/>
              </a:ext>
            </a:extLst>
          </p:cNvPr>
          <p:cNvCxnSpPr>
            <a:cxnSpLocks/>
          </p:cNvCxnSpPr>
          <p:nvPr/>
        </p:nvCxnSpPr>
        <p:spPr>
          <a:xfrm flipV="1">
            <a:off x="8808720" y="3304879"/>
            <a:ext cx="0" cy="18876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96C8A55-3358-42AE-8693-64A500FFCA7F}"/>
              </a:ext>
            </a:extLst>
          </p:cNvPr>
          <p:cNvSpPr txBox="1"/>
          <p:nvPr/>
        </p:nvSpPr>
        <p:spPr>
          <a:xfrm>
            <a:off x="9579965" y="4731589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909397-9498-4F1E-A654-82125D193308}"/>
              </a:ext>
            </a:extLst>
          </p:cNvPr>
          <p:cNvSpPr txBox="1"/>
          <p:nvPr/>
        </p:nvSpPr>
        <p:spPr>
          <a:xfrm>
            <a:off x="2893534" y="2888584"/>
            <a:ext cx="256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Lineart</a:t>
            </a:r>
            <a:endParaRPr lang="zh-CN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449860-A94D-455E-81B4-2C3E4B34E39C}"/>
              </a:ext>
            </a:extLst>
          </p:cNvPr>
          <p:cNvSpPr txBox="1"/>
          <p:nvPr/>
        </p:nvSpPr>
        <p:spPr>
          <a:xfrm>
            <a:off x="6720306" y="3925530"/>
            <a:ext cx="193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Transformation Function</a:t>
            </a:r>
            <a:endParaRPr lang="zh-CN" altLang="en-US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44A153-F4E5-4E51-AA5E-5C81FBAD0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99" y="1285568"/>
            <a:ext cx="2286000" cy="1524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C7EA54E-3D98-47E2-817C-04E78D629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20" y="1197795"/>
            <a:ext cx="2286000" cy="1524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43B4A64-6F7C-4F5D-8E62-E7258042EA5D}"/>
              </a:ext>
            </a:extLst>
          </p:cNvPr>
          <p:cNvSpPr txBox="1"/>
          <p:nvPr/>
        </p:nvSpPr>
        <p:spPr>
          <a:xfrm>
            <a:off x="7935108" y="2789346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Colorized image</a:t>
            </a:r>
            <a:endParaRPr lang="zh-CN" alt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F8C94F0-49B8-49F2-A9F5-8ED282C45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196" y="3539436"/>
            <a:ext cx="1767512" cy="11783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ABA09B5-A85A-4C1F-AD4B-740D0559B2A8}"/>
              </a:ext>
            </a:extLst>
          </p:cNvPr>
          <p:cNvSpPr txBox="1"/>
          <p:nvPr/>
        </p:nvSpPr>
        <p:spPr>
          <a:xfrm>
            <a:off x="7624795" y="5371282"/>
            <a:ext cx="256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Gaussian Distribution A</a:t>
            </a:r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93FDA-C094-40C1-884B-1B01AD663AB8}"/>
              </a:ext>
            </a:extLst>
          </p:cNvPr>
          <p:cNvSpPr txBox="1"/>
          <p:nvPr/>
        </p:nvSpPr>
        <p:spPr>
          <a:xfrm>
            <a:off x="2140192" y="5406943"/>
            <a:ext cx="256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Gaussian Distribution A</a:t>
            </a:r>
            <a:endParaRPr lang="zh-CN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3A6583-40EA-463C-9325-B2F98C85C47C}"/>
              </a:ext>
            </a:extLst>
          </p:cNvPr>
          <p:cNvSpPr txBox="1"/>
          <p:nvPr/>
        </p:nvSpPr>
        <p:spPr>
          <a:xfrm>
            <a:off x="1205933" y="3925531"/>
            <a:ext cx="193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Transformation Function</a:t>
            </a:r>
            <a:endParaRPr lang="zh-CN" altLang="en-US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871585-B339-42FF-AAB4-0450F24789D3}"/>
              </a:ext>
            </a:extLst>
          </p:cNvPr>
          <p:cNvCxnSpPr>
            <a:cxnSpLocks/>
          </p:cNvCxnSpPr>
          <p:nvPr/>
        </p:nvCxnSpPr>
        <p:spPr>
          <a:xfrm>
            <a:off x="3316599" y="3336933"/>
            <a:ext cx="0" cy="19853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76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3CC7-CC2E-4C11-8112-94CA0C1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step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31429-8944-4E0C-AA33-94B5F88B5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/>
              <a:t>Retrain a feature extractor for </a:t>
            </a:r>
            <a:r>
              <a:rPr lang="en-US" altLang="zh-CN" sz="2800" dirty="0"/>
              <a:t>Deep Exemplar-based Video Colorization</a:t>
            </a:r>
          </a:p>
          <a:p>
            <a:pPr marL="514350" indent="-514350">
              <a:buAutoNum type="arabicPeriod"/>
            </a:pPr>
            <a:r>
              <a:rPr lang="en-US" altLang="zh-CN" dirty="0"/>
              <a:t>Try C-Glow structure</a:t>
            </a:r>
          </a:p>
          <a:p>
            <a:pPr marL="514350" indent="-514350">
              <a:buAutoNum type="arabicPeriod"/>
            </a:pPr>
            <a:r>
              <a:rPr lang="en-US" altLang="zh-CN" dirty="0"/>
              <a:t>Change the model into multi-reference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93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DF04C06-CC5E-4DBC-8706-3B3671702A72}"/>
              </a:ext>
            </a:extLst>
          </p:cNvPr>
          <p:cNvGrpSpPr/>
          <p:nvPr/>
        </p:nvGrpSpPr>
        <p:grpSpPr>
          <a:xfrm>
            <a:off x="816891" y="978581"/>
            <a:ext cx="11504149" cy="5657578"/>
            <a:chOff x="816891" y="978581"/>
            <a:chExt cx="11504149" cy="56575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9EC85A-54C3-4FE2-ACF1-C6D4AA3A2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91" y="978581"/>
              <a:ext cx="11504149" cy="565757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B2FB95-E2D6-4665-A32C-DC354B99E500}"/>
                </a:ext>
              </a:extLst>
            </p:cNvPr>
            <p:cNvSpPr/>
            <p:nvPr/>
          </p:nvSpPr>
          <p:spPr>
            <a:xfrm>
              <a:off x="7283669" y="989091"/>
              <a:ext cx="1108800" cy="2005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BC20A2-B70C-4CD4-9B00-15EBC40AB351}"/>
                </a:ext>
              </a:extLst>
            </p:cNvPr>
            <p:cNvSpPr/>
            <p:nvPr/>
          </p:nvSpPr>
          <p:spPr>
            <a:xfrm>
              <a:off x="7010400" y="3628695"/>
              <a:ext cx="1723697" cy="2639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DE914B-15A5-43CC-9EBF-310E2D616F54}"/>
                </a:ext>
              </a:extLst>
            </p:cNvPr>
            <p:cNvGrpSpPr/>
            <p:nvPr/>
          </p:nvGrpSpPr>
          <p:grpSpPr>
            <a:xfrm>
              <a:off x="7283669" y="3800794"/>
              <a:ext cx="1108800" cy="2295406"/>
              <a:chOff x="7283669" y="3800794"/>
              <a:chExt cx="1108800" cy="229540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63021F6-E155-4BF1-8735-C1F5BDA125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02" t="29373" r="50000" b="6066"/>
              <a:stretch/>
            </p:blipFill>
            <p:spPr>
              <a:xfrm>
                <a:off x="7283669" y="3800794"/>
                <a:ext cx="570540" cy="227131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F9878E7-5648-4ABC-B4E5-AB57BF704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73" t="29814" r="33899" b="5449"/>
              <a:stretch/>
            </p:blipFill>
            <p:spPr>
              <a:xfrm>
                <a:off x="7854209" y="3818700"/>
                <a:ext cx="538260" cy="2277500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D805310-5D32-46A1-94DB-96D6D1F62B58}"/>
              </a:ext>
            </a:extLst>
          </p:cNvPr>
          <p:cNvSpPr txBox="1"/>
          <p:nvPr/>
        </p:nvSpPr>
        <p:spPr>
          <a:xfrm>
            <a:off x="467046" y="436879"/>
            <a:ext cx="9378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Review – Final model: </a:t>
            </a:r>
            <a:r>
              <a:rPr lang="en-US" altLang="zh-CN" sz="2400" b="1" i="0" u="none" strike="noStrike" baseline="0" dirty="0"/>
              <a:t>Global Color Palette + Color mixing</a:t>
            </a:r>
            <a:endParaRPr lang="zh-CN" altLang="en-US" sz="2400" b="1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952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05B5AF-9AC3-474D-AB10-87CBA8BD8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9" y="942252"/>
            <a:ext cx="7761937" cy="577282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918A4-AFCD-4555-A753-46D2AFC7764E}"/>
              </a:ext>
            </a:extLst>
          </p:cNvPr>
          <p:cNvSpPr txBox="1"/>
          <p:nvPr/>
        </p:nvSpPr>
        <p:spPr>
          <a:xfrm>
            <a:off x="467046" y="436879"/>
            <a:ext cx="9378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Review – Final result</a:t>
            </a:r>
            <a:endParaRPr lang="zh-CN" altLang="en-US" sz="2400" b="1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587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B15161-DB3B-4E16-9826-2FFC286D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48" y="970716"/>
            <a:ext cx="10220503" cy="5577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90164-1202-425B-84DC-4EE061603702}"/>
              </a:ext>
            </a:extLst>
          </p:cNvPr>
          <p:cNvSpPr txBox="1"/>
          <p:nvPr/>
        </p:nvSpPr>
        <p:spPr>
          <a:xfrm>
            <a:off x="599979" y="363297"/>
            <a:ext cx="573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Review - Color transfer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3653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8F583B-BA72-4881-BC39-D01F9257D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214120"/>
            <a:ext cx="3161030" cy="3161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FB3CC-D8C2-4960-A349-1AFDDFABC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0" y="1214120"/>
            <a:ext cx="3161030" cy="31610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D06DC3-ED6B-41C0-9A82-BCE941F7B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560" y="1214120"/>
            <a:ext cx="3161030" cy="31610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35053C-28C0-46EF-B99D-4F29EACE5CD1}"/>
              </a:ext>
            </a:extLst>
          </p:cNvPr>
          <p:cNvSpPr txBox="1"/>
          <p:nvPr/>
        </p:nvSpPr>
        <p:spPr>
          <a:xfrm>
            <a:off x="599979" y="363297"/>
            <a:ext cx="573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Review - Problem</a:t>
            </a:r>
            <a:endParaRPr lang="zh-CN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0B4BB-49FE-45C6-9884-3CB0F149E84B}"/>
              </a:ext>
            </a:extLst>
          </p:cNvPr>
          <p:cNvSpPr txBox="1"/>
          <p:nvPr/>
        </p:nvSpPr>
        <p:spPr>
          <a:xfrm>
            <a:off x="599978" y="5038189"/>
            <a:ext cx="790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more controllable coloring model: color information + structure information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471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116C80D-6A97-49FB-B266-F8ACD2D83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/>
          <a:stretch/>
        </p:blipFill>
        <p:spPr>
          <a:xfrm>
            <a:off x="599979" y="1510114"/>
            <a:ext cx="2125741" cy="21317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B8F7CB-5A0D-499B-A2E0-F262D04469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9"/>
          <a:stretch/>
        </p:blipFill>
        <p:spPr>
          <a:xfrm>
            <a:off x="2914711" y="1510114"/>
            <a:ext cx="2072890" cy="2068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BFD3D7-45EE-4D36-8B57-9C9D01669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89"/>
          <a:stretch/>
        </p:blipFill>
        <p:spPr>
          <a:xfrm>
            <a:off x="5160147" y="1510114"/>
            <a:ext cx="2072889" cy="20807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D03EF5-8BDA-40E4-AB11-D370D3C51C56}"/>
              </a:ext>
            </a:extLst>
          </p:cNvPr>
          <p:cNvSpPr txBox="1"/>
          <p:nvPr/>
        </p:nvSpPr>
        <p:spPr>
          <a:xfrm>
            <a:off x="599979" y="363297"/>
            <a:ext cx="71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Goal – </a:t>
            </a:r>
            <a:r>
              <a:rPr lang="en-US" altLang="zh-CN" sz="2400" b="1" i="0" u="none" strike="noStrike" baseline="0" dirty="0" err="1"/>
              <a:t>Examplar</a:t>
            </a:r>
            <a:r>
              <a:rPr lang="en-US" altLang="zh-CN" sz="2400" b="1" i="0" u="none" strike="noStrike" baseline="0" dirty="0"/>
              <a:t> based line-ar</a:t>
            </a:r>
            <a:r>
              <a:rPr lang="en-US" altLang="zh-CN" sz="2400" b="1" dirty="0"/>
              <a:t>t colorization</a:t>
            </a:r>
            <a:endParaRPr lang="zh-CN" altLang="en-US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6DD01E-5B39-4CFF-B6E2-E999575246C7}"/>
              </a:ext>
            </a:extLst>
          </p:cNvPr>
          <p:cNvSpPr txBox="1"/>
          <p:nvPr/>
        </p:nvSpPr>
        <p:spPr>
          <a:xfrm>
            <a:off x="1219739" y="1173574"/>
            <a:ext cx="663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Lineart</a:t>
            </a:r>
            <a:r>
              <a:rPr lang="en-US" altLang="zh-CN" dirty="0"/>
              <a:t>                        reference                        result                  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90803-DDAA-44D2-98EC-9711B4D3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61" y="3637030"/>
            <a:ext cx="2076740" cy="2067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FA2E62-9A37-48F1-AD80-A2CEC3196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51" y="3637030"/>
            <a:ext cx="2067213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6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116C80D-6A97-49FB-B266-F8ACD2D83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/>
          <a:stretch/>
        </p:blipFill>
        <p:spPr>
          <a:xfrm>
            <a:off x="599979" y="1510114"/>
            <a:ext cx="2125741" cy="21317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B8F7CB-5A0D-499B-A2E0-F262D04469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9"/>
          <a:stretch/>
        </p:blipFill>
        <p:spPr>
          <a:xfrm>
            <a:off x="2914711" y="1510114"/>
            <a:ext cx="2072890" cy="2068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BFD3D7-45EE-4D36-8B57-9C9D01669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89"/>
          <a:stretch/>
        </p:blipFill>
        <p:spPr>
          <a:xfrm>
            <a:off x="5160147" y="1510114"/>
            <a:ext cx="2072889" cy="20807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D03EF5-8BDA-40E4-AB11-D370D3C51C56}"/>
              </a:ext>
            </a:extLst>
          </p:cNvPr>
          <p:cNvSpPr txBox="1"/>
          <p:nvPr/>
        </p:nvSpPr>
        <p:spPr>
          <a:xfrm>
            <a:off x="599979" y="363297"/>
            <a:ext cx="71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Goal – </a:t>
            </a:r>
            <a:r>
              <a:rPr lang="en-US" altLang="zh-CN" sz="2400" b="1" i="0" u="none" strike="noStrike" baseline="0" dirty="0" err="1"/>
              <a:t>Examplar</a:t>
            </a:r>
            <a:r>
              <a:rPr lang="en-US" altLang="zh-CN" sz="2400" b="1" i="0" u="none" strike="noStrike" baseline="0" dirty="0"/>
              <a:t> based line-ar</a:t>
            </a:r>
            <a:r>
              <a:rPr lang="en-US" altLang="zh-CN" sz="2400" b="1" dirty="0"/>
              <a:t>t colorization</a:t>
            </a:r>
            <a:endParaRPr lang="zh-CN" altLang="en-US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6DD01E-5B39-4CFF-B6E2-E999575246C7}"/>
              </a:ext>
            </a:extLst>
          </p:cNvPr>
          <p:cNvSpPr txBox="1"/>
          <p:nvPr/>
        </p:nvSpPr>
        <p:spPr>
          <a:xfrm>
            <a:off x="1219739" y="1173574"/>
            <a:ext cx="663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Lineart</a:t>
            </a:r>
            <a:r>
              <a:rPr lang="en-US" altLang="zh-CN" dirty="0"/>
              <a:t>                        reference                        result                  </a:t>
            </a:r>
            <a:endParaRPr lang="zh-CN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54AF4E-B3C8-4483-9215-DD863DD9AFDF}"/>
              </a:ext>
            </a:extLst>
          </p:cNvPr>
          <p:cNvSpPr txBox="1"/>
          <p:nvPr/>
        </p:nvSpPr>
        <p:spPr>
          <a:xfrm>
            <a:off x="8818880" y="1510114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Recognition</a:t>
            </a:r>
            <a:endParaRPr lang="zh-CN" alt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A0A381-CDFB-4840-8FB6-721B4A3685D1}"/>
              </a:ext>
            </a:extLst>
          </p:cNvPr>
          <p:cNvSpPr txBox="1"/>
          <p:nvPr/>
        </p:nvSpPr>
        <p:spPr>
          <a:xfrm>
            <a:off x="8971279" y="2739474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Matching</a:t>
            </a:r>
            <a:endParaRPr lang="zh-CN" alt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4D8EF2-8B8A-46CD-BB19-EBB5AECC4786}"/>
              </a:ext>
            </a:extLst>
          </p:cNvPr>
          <p:cNvSpPr txBox="1"/>
          <p:nvPr/>
        </p:nvSpPr>
        <p:spPr>
          <a:xfrm>
            <a:off x="8768079" y="3989893"/>
            <a:ext cx="215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Colorization</a:t>
            </a:r>
            <a:endParaRPr lang="zh-CN" altLang="en-US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35901B-A33D-4DD7-ABBC-3DED9010E50C}"/>
              </a:ext>
            </a:extLst>
          </p:cNvPr>
          <p:cNvCxnSpPr/>
          <p:nvPr/>
        </p:nvCxnSpPr>
        <p:spPr>
          <a:xfrm>
            <a:off x="9641840" y="2103120"/>
            <a:ext cx="0" cy="50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C314BE-7087-4348-AFCA-64F821528002}"/>
              </a:ext>
            </a:extLst>
          </p:cNvPr>
          <p:cNvCxnSpPr/>
          <p:nvPr/>
        </p:nvCxnSpPr>
        <p:spPr>
          <a:xfrm>
            <a:off x="9631680" y="3385358"/>
            <a:ext cx="0" cy="50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3490803-DDAA-44D2-98EC-9711B4D3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61" y="3637030"/>
            <a:ext cx="2076740" cy="2067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FA2E62-9A37-48F1-AD80-A2CEC3196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51" y="3637030"/>
            <a:ext cx="2067213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3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76DD8-BC14-49A7-9975-DF1E1F164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94" y="1378584"/>
            <a:ext cx="7612012" cy="2868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2DB656-7758-4443-A5D7-7B4C18F96E4E}"/>
              </a:ext>
            </a:extLst>
          </p:cNvPr>
          <p:cNvSpPr txBox="1"/>
          <p:nvPr/>
        </p:nvSpPr>
        <p:spPr>
          <a:xfrm>
            <a:off x="599979" y="363297"/>
            <a:ext cx="71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/>
              <a:t>Method – </a:t>
            </a:r>
            <a:r>
              <a:rPr lang="en-US" altLang="zh-CN" sz="2400" b="1" dirty="0"/>
              <a:t>Tracking Emerges by Colorizing Videos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86011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448</Words>
  <Application>Microsoft Office PowerPoint</Application>
  <PresentationFormat>Widescreen</PresentationFormat>
  <Paragraphs>138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Arial</vt:lpstr>
      <vt:lpstr>Cambria Math</vt:lpstr>
      <vt:lpstr>Times New Roman</vt:lpstr>
      <vt:lpstr>Office Theme</vt:lpstr>
      <vt:lpstr>Automatic Flat Coloring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Flat Colouring</dc:title>
  <dc:creator>wenshuo128@126.com</dc:creator>
  <cp:lastModifiedBy>wenshuo128@126.com</cp:lastModifiedBy>
  <cp:revision>216</cp:revision>
  <dcterms:created xsi:type="dcterms:W3CDTF">2021-04-04T19:50:05Z</dcterms:created>
  <dcterms:modified xsi:type="dcterms:W3CDTF">2021-04-18T19:43:07Z</dcterms:modified>
</cp:coreProperties>
</file>